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9" r:id="rId3"/>
    <p:sldId id="260" r:id="rId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062"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88C063EA-6E4C-4EF6-8A34-44CAFCDD3C95}" type="datetimeFigureOut">
              <a:rPr lang="en-GB" smtClean="0"/>
              <a:t>31/05/2020</a:t>
            </a:fld>
            <a:endParaRPr lang="en-GB"/>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882D7789-5C4C-4E36-980D-A8242A85C944}" type="slidenum">
              <a:rPr lang="en-GB" smtClean="0"/>
              <a:t>‹#›</a:t>
            </a:fld>
            <a:endParaRPr lang="en-GB"/>
          </a:p>
        </p:txBody>
      </p:sp>
    </p:spTree>
    <p:extLst>
      <p:ext uri="{BB962C8B-B14F-4D97-AF65-F5344CB8AC3E}">
        <p14:creationId xmlns:p14="http://schemas.microsoft.com/office/powerpoint/2010/main" val="181705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2D7789-5C4C-4E36-980D-A8242A85C944}" type="slidenum">
              <a:rPr lang="en-GB" smtClean="0"/>
              <a:t>2</a:t>
            </a:fld>
            <a:endParaRPr lang="en-GB"/>
          </a:p>
        </p:txBody>
      </p:sp>
    </p:spTree>
    <p:extLst>
      <p:ext uri="{BB962C8B-B14F-4D97-AF65-F5344CB8AC3E}">
        <p14:creationId xmlns:p14="http://schemas.microsoft.com/office/powerpoint/2010/main" val="3612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2D7789-5C4C-4E36-980D-A8242A85C944}" type="slidenum">
              <a:rPr lang="en-GB" smtClean="0"/>
              <a:t>3</a:t>
            </a:fld>
            <a:endParaRPr lang="en-GB"/>
          </a:p>
        </p:txBody>
      </p:sp>
    </p:spTree>
    <p:extLst>
      <p:ext uri="{BB962C8B-B14F-4D97-AF65-F5344CB8AC3E}">
        <p14:creationId xmlns:p14="http://schemas.microsoft.com/office/powerpoint/2010/main" val="3612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391DA1-CB93-4563-8802-0DCD0529BEB5}"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212007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391DA1-CB93-4563-8802-0DCD0529BEB5}"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60168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391DA1-CB93-4563-8802-0DCD0529BEB5}"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113619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391DA1-CB93-4563-8802-0DCD0529BEB5}"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83680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391DA1-CB93-4563-8802-0DCD0529BEB5}"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263433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391DA1-CB93-4563-8802-0DCD0529BEB5}"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395247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391DA1-CB93-4563-8802-0DCD0529BEB5}" type="datetimeFigureOut">
              <a:rPr lang="en-GB" smtClean="0"/>
              <a:t>31/05/2020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206352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391DA1-CB93-4563-8802-0DCD0529BEB5}" type="datetimeFigureOut">
              <a:rPr lang="en-GB" smtClean="0"/>
              <a:t>31/05/2020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282513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91DA1-CB93-4563-8802-0DCD0529BEB5}" type="datetimeFigureOut">
              <a:rPr lang="en-GB" smtClean="0"/>
              <a:t>31/05/2020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216423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391DA1-CB93-4563-8802-0DCD0529BEB5}"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387001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391DA1-CB93-4563-8802-0DCD0529BEB5}"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91506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91DA1-CB93-4563-8802-0DCD0529BEB5}" type="datetimeFigureOut">
              <a:rPr lang="en-GB" smtClean="0"/>
              <a:t>31/05/2020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655B8-27F7-4415-81B2-C6844396C512}" type="slidenum">
              <a:rPr lang="en-GB" smtClean="0"/>
              <a:t>‹#›</a:t>
            </a:fld>
            <a:endParaRPr lang="en-GB"/>
          </a:p>
        </p:txBody>
      </p:sp>
    </p:spTree>
    <p:extLst>
      <p:ext uri="{BB962C8B-B14F-4D97-AF65-F5344CB8AC3E}">
        <p14:creationId xmlns:p14="http://schemas.microsoft.com/office/powerpoint/2010/main" val="3086985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tew@stanthonys.slough.sch.uk" TargetMode="External"/><Relationship Id="rId2" Type="http://schemas.openxmlformats.org/officeDocument/2006/relationships/hyperlink" Target="https://www.youtube.com/watch?v=ocnRQi89nK8" TargetMode="External"/><Relationship Id="rId1" Type="http://schemas.openxmlformats.org/officeDocument/2006/relationships/slideLayout" Target="../slideLayouts/slideLayout1.xml"/><Relationship Id="rId5" Type="http://schemas.openxmlformats.org/officeDocument/2006/relationships/hyperlink" Target="mailto:KWoolley@StAnthonys.slough.sch.uk" TargetMode="External"/><Relationship Id="rId4" Type="http://schemas.openxmlformats.org/officeDocument/2006/relationships/hyperlink" Target="mailto:Esoton@stanthonys.slough.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youtube.com/watch?v=KwJJJoSGw84"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4416455"/>
              </p:ext>
            </p:extLst>
          </p:nvPr>
        </p:nvGraphicFramePr>
        <p:xfrm>
          <a:off x="0" y="2222580"/>
          <a:ext cx="9144000" cy="4651186"/>
        </p:xfrm>
        <a:graphic>
          <a:graphicData uri="http://schemas.openxmlformats.org/drawingml/2006/table">
            <a:tbl>
              <a:tblPr firstRow="1" bandRow="1">
                <a:tableStyleId>{5C22544A-7EE6-4342-B048-85BDC9FD1C3A}</a:tableStyleId>
              </a:tblPr>
              <a:tblGrid>
                <a:gridCol w="233975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2520280">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835696">
                  <a:extLst>
                    <a:ext uri="{9D8B030D-6E8A-4147-A177-3AD203B41FA5}">
                      <a16:colId xmlns:a16="http://schemas.microsoft.com/office/drawing/2014/main" xmlns="" val="20004"/>
                    </a:ext>
                  </a:extLst>
                </a:gridCol>
              </a:tblGrid>
              <a:tr h="314642">
                <a:tc>
                  <a:txBody>
                    <a:bodyPr/>
                    <a:lstStyle/>
                    <a:p>
                      <a:r>
                        <a:rPr lang="en-GB" sz="1400" dirty="0">
                          <a:solidFill>
                            <a:schemeClr val="tx1"/>
                          </a:solidFill>
                          <a:latin typeface="Comic Sans MS" pitchFamily="66"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336544">
                <a:tc>
                  <a:txBody>
                    <a:bodyPr/>
                    <a:lstStyle/>
                    <a:p>
                      <a:r>
                        <a:rPr lang="en-GB" sz="1200" b="0" u="sng" dirty="0">
                          <a:solidFill>
                            <a:schemeClr val="tx1"/>
                          </a:solidFill>
                          <a:latin typeface="Comic Sans MS" pitchFamily="66" charset="0"/>
                        </a:rPr>
                        <a:t>Literacy</a:t>
                      </a:r>
                    </a:p>
                    <a:p>
                      <a:r>
                        <a:rPr lang="en-GB" sz="1200" b="0" u="none" dirty="0">
                          <a:solidFill>
                            <a:schemeClr val="tx1"/>
                          </a:solidFill>
                          <a:latin typeface="Comic Sans MS" pitchFamily="66" charset="0"/>
                        </a:rPr>
                        <a:t>Watch video link below of Handa’s Surprise</a:t>
                      </a:r>
                    </a:p>
                    <a:p>
                      <a:r>
                        <a:rPr lang="en-GB" sz="1200" b="0" u="none" dirty="0">
                          <a:solidFill>
                            <a:schemeClr val="tx1"/>
                          </a:solidFill>
                          <a:latin typeface="Comic Sans MS" pitchFamily="66" charset="0"/>
                          <a:hlinkClick r:id="rId2"/>
                        </a:rPr>
                        <a:t>https://www.youtube.com/watch?v=ocnRQi89nK8</a:t>
                      </a:r>
                      <a:endParaRPr lang="en-GB" sz="1200" b="0" u="none" dirty="0">
                        <a:solidFill>
                          <a:schemeClr val="tx1"/>
                        </a:solidFill>
                        <a:latin typeface="Comic Sans MS" pitchFamily="66" charset="0"/>
                      </a:endParaRPr>
                    </a:p>
                    <a:p>
                      <a:r>
                        <a:rPr lang="en-GB" sz="1200" b="0" u="none" dirty="0">
                          <a:solidFill>
                            <a:schemeClr val="tx1"/>
                          </a:solidFill>
                          <a:latin typeface="Comic Sans MS" pitchFamily="66" charset="0"/>
                        </a:rPr>
                        <a:t>Can you answer these questions?</a:t>
                      </a:r>
                    </a:p>
                    <a:p>
                      <a:pPr marL="0" indent="0">
                        <a:buNone/>
                      </a:pPr>
                      <a:r>
                        <a:rPr lang="en-US" sz="1200" b="1" i="0" u="none" strike="noStrike" kern="1200" dirty="0">
                          <a:solidFill>
                            <a:schemeClr val="dk1"/>
                          </a:solidFill>
                          <a:effectLst/>
                          <a:latin typeface="Comic Sans MS" panose="030F0702030302020204" pitchFamily="66" charset="0"/>
                          <a:ea typeface="+mn-ea"/>
                          <a:cs typeface="+mn-cs"/>
                        </a:rPr>
                        <a:t>1.</a:t>
                      </a:r>
                      <a:r>
                        <a:rPr lang="en-US" sz="1200" b="0" i="0" u="none" strike="noStrike" kern="1200" dirty="0">
                          <a:solidFill>
                            <a:schemeClr val="dk1"/>
                          </a:solidFill>
                          <a:effectLst/>
                          <a:latin typeface="Comic Sans MS" panose="030F0702030302020204" pitchFamily="66" charset="0"/>
                          <a:ea typeface="+mn-ea"/>
                          <a:cs typeface="+mn-cs"/>
                        </a:rPr>
                        <a:t>How many fruits did Handa put in her basket? </a:t>
                      </a:r>
                    </a:p>
                    <a:p>
                      <a:r>
                        <a:rPr lang="en-US" sz="1200" b="1" i="0" u="none" strike="noStrike" kern="1200" dirty="0">
                          <a:solidFill>
                            <a:schemeClr val="dk1"/>
                          </a:solidFill>
                          <a:effectLst/>
                          <a:latin typeface="Comic Sans MS" panose="030F0702030302020204" pitchFamily="66" charset="0"/>
                          <a:ea typeface="+mn-ea"/>
                          <a:cs typeface="+mn-cs"/>
                        </a:rPr>
                        <a:t>2</a:t>
                      </a:r>
                      <a:r>
                        <a:rPr lang="en-US" sz="1200" b="0" i="0" u="none" strike="noStrike" kern="1200" dirty="0">
                          <a:solidFill>
                            <a:schemeClr val="dk1"/>
                          </a:solidFill>
                          <a:effectLst/>
                          <a:latin typeface="Comic Sans MS" panose="030F0702030302020204" pitchFamily="66" charset="0"/>
                          <a:ea typeface="+mn-ea"/>
                          <a:cs typeface="+mn-cs"/>
                        </a:rPr>
                        <a:t>. Where was Handa going?</a:t>
                      </a:r>
                    </a:p>
                    <a:p>
                      <a:r>
                        <a:rPr lang="en-US" sz="1200" b="1" i="0" u="none" strike="noStrike" kern="1200" dirty="0">
                          <a:solidFill>
                            <a:schemeClr val="dk1"/>
                          </a:solidFill>
                          <a:effectLst/>
                          <a:latin typeface="Comic Sans MS" panose="030F0702030302020204" pitchFamily="66" charset="0"/>
                          <a:ea typeface="+mn-ea"/>
                          <a:cs typeface="+mn-cs"/>
                        </a:rPr>
                        <a:t>3. </a:t>
                      </a:r>
                      <a:r>
                        <a:rPr lang="en-US" sz="1200" b="0" i="0" u="none" strike="noStrike" kern="1200" dirty="0">
                          <a:solidFill>
                            <a:schemeClr val="dk1"/>
                          </a:solidFill>
                          <a:effectLst/>
                          <a:latin typeface="Comic Sans MS" panose="030F0702030302020204" pitchFamily="66" charset="0"/>
                          <a:ea typeface="+mn-ea"/>
                          <a:cs typeface="+mn-cs"/>
                        </a:rPr>
                        <a:t>What colour dress was Handa wearing? </a:t>
                      </a:r>
                    </a:p>
                    <a:p>
                      <a:r>
                        <a:rPr lang="en-US" sz="1200" b="1" i="0" u="none" strike="noStrike" kern="1200" dirty="0">
                          <a:solidFill>
                            <a:schemeClr val="dk1"/>
                          </a:solidFill>
                          <a:effectLst/>
                          <a:latin typeface="Comic Sans MS" panose="030F0702030302020204" pitchFamily="66" charset="0"/>
                          <a:ea typeface="+mn-ea"/>
                          <a:cs typeface="+mn-cs"/>
                        </a:rPr>
                        <a:t>4. </a:t>
                      </a:r>
                      <a:r>
                        <a:rPr lang="en-US" sz="1200" b="0" i="0" u="none" strike="noStrike" kern="1200" dirty="0">
                          <a:solidFill>
                            <a:schemeClr val="dk1"/>
                          </a:solidFill>
                          <a:effectLst/>
                          <a:latin typeface="Comic Sans MS" panose="030F0702030302020204" pitchFamily="66" charset="0"/>
                          <a:ea typeface="+mn-ea"/>
                          <a:cs typeface="+mn-cs"/>
                        </a:rPr>
                        <a:t>How did Handa carry her basket? </a:t>
                      </a:r>
                    </a:p>
                    <a:p>
                      <a:r>
                        <a:rPr lang="en-US" sz="1200" b="1" i="0" u="none" strike="noStrike" kern="1200" dirty="0">
                          <a:solidFill>
                            <a:schemeClr val="dk1"/>
                          </a:solidFill>
                          <a:effectLst/>
                          <a:latin typeface="Comic Sans MS" panose="030F0702030302020204" pitchFamily="66" charset="0"/>
                          <a:ea typeface="+mn-ea"/>
                          <a:cs typeface="+mn-cs"/>
                        </a:rPr>
                        <a:t>5. </a:t>
                      </a:r>
                      <a:r>
                        <a:rPr lang="en-US" sz="1200" b="0" i="0" u="none" strike="noStrike" kern="1200" dirty="0">
                          <a:solidFill>
                            <a:schemeClr val="dk1"/>
                          </a:solidFill>
                          <a:effectLst/>
                          <a:latin typeface="Comic Sans MS" panose="030F0702030302020204" pitchFamily="66" charset="0"/>
                          <a:ea typeface="+mn-ea"/>
                          <a:cs typeface="+mn-cs"/>
                        </a:rPr>
                        <a:t>Do you see people in our country carrying baskets this way? </a:t>
                      </a:r>
                    </a:p>
                    <a:p>
                      <a:r>
                        <a:rPr lang="en-US" sz="1200" b="1" i="0" u="none" strike="noStrike" kern="1200" dirty="0">
                          <a:solidFill>
                            <a:schemeClr val="dk1"/>
                          </a:solidFill>
                          <a:effectLst/>
                          <a:latin typeface="Comic Sans MS" panose="030F0702030302020204" pitchFamily="66" charset="0"/>
                          <a:ea typeface="+mn-ea"/>
                          <a:cs typeface="+mn-cs"/>
                        </a:rPr>
                        <a:t>6</a:t>
                      </a:r>
                      <a:r>
                        <a:rPr lang="en-US" sz="1200" b="0" i="0" u="none" strike="noStrike" kern="1200" dirty="0">
                          <a:solidFill>
                            <a:schemeClr val="dk1"/>
                          </a:solidFill>
                          <a:effectLst/>
                          <a:latin typeface="Comic Sans MS" panose="030F0702030302020204" pitchFamily="66" charset="0"/>
                          <a:ea typeface="+mn-ea"/>
                          <a:cs typeface="+mn-cs"/>
                        </a:rPr>
                        <a:t>. What did the zebra take? </a:t>
                      </a:r>
                    </a:p>
                    <a:p>
                      <a:r>
                        <a:rPr lang="en-US" sz="1200" b="1" i="0" u="none" strike="noStrike" kern="1200" dirty="0">
                          <a:solidFill>
                            <a:schemeClr val="dk1"/>
                          </a:solidFill>
                          <a:effectLst/>
                          <a:latin typeface="Comic Sans MS" panose="030F0702030302020204" pitchFamily="66" charset="0"/>
                          <a:ea typeface="+mn-ea"/>
                          <a:cs typeface="+mn-cs"/>
                        </a:rPr>
                        <a:t>7. </a:t>
                      </a:r>
                      <a:r>
                        <a:rPr lang="en-US" sz="1200" b="0" i="0" u="none" strike="noStrike" kern="1200" dirty="0">
                          <a:solidFill>
                            <a:schemeClr val="dk1"/>
                          </a:solidFill>
                          <a:effectLst/>
                          <a:latin typeface="Comic Sans MS" panose="030F0702030302020204" pitchFamily="66" charset="0"/>
                          <a:ea typeface="+mn-ea"/>
                          <a:cs typeface="+mn-cs"/>
                        </a:rPr>
                        <a:t>Who took the passion-fruit? </a:t>
                      </a:r>
                    </a:p>
                    <a:p>
                      <a:r>
                        <a:rPr lang="en-US" sz="1200" b="1" i="0" u="none" strike="noStrike" kern="1200" dirty="0">
                          <a:solidFill>
                            <a:schemeClr val="dk1"/>
                          </a:solidFill>
                          <a:effectLst/>
                          <a:latin typeface="Comic Sans MS" panose="030F0702030302020204" pitchFamily="66" charset="0"/>
                          <a:ea typeface="+mn-ea"/>
                          <a:cs typeface="+mn-cs"/>
                        </a:rPr>
                        <a:t>8. </a:t>
                      </a:r>
                      <a:r>
                        <a:rPr lang="en-US" sz="1200" b="0" i="0" u="none" strike="noStrike" kern="1200" dirty="0">
                          <a:solidFill>
                            <a:schemeClr val="dk1"/>
                          </a:solidFill>
                          <a:effectLst/>
                          <a:latin typeface="Comic Sans MS" panose="030F0702030302020204" pitchFamily="66" charset="0"/>
                          <a:ea typeface="+mn-ea"/>
                          <a:cs typeface="+mn-cs"/>
                        </a:rPr>
                        <a:t>Do we see these kinds of animals when we go for a walk? </a:t>
                      </a:r>
                      <a:endParaRPr lang="en-GB" sz="12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u="sng" dirty="0">
                          <a:solidFill>
                            <a:schemeClr val="tx1"/>
                          </a:solidFill>
                          <a:latin typeface="Comic Sans MS" pitchFamily="66" charset="0"/>
                        </a:rPr>
                        <a:t>Literacy</a:t>
                      </a:r>
                    </a:p>
                    <a:p>
                      <a:r>
                        <a:rPr lang="en-GB" sz="1200" b="0" i="0" u="none" strike="noStrike" dirty="0">
                          <a:solidFill>
                            <a:schemeClr val="tx1"/>
                          </a:solidFill>
                          <a:effectLst/>
                          <a:latin typeface="Comic Sans MS" pitchFamily="66" charset="0"/>
                        </a:rPr>
                        <a:t>Can you match the animals to their fruit. Draw a picture of the animal and fruit, writing a sentence about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u="sng" dirty="0">
                          <a:solidFill>
                            <a:schemeClr val="tx1"/>
                          </a:solidFill>
                          <a:latin typeface="Comic Sans MS" pitchFamily="66" charset="0"/>
                        </a:rPr>
                        <a:t>Literacy</a:t>
                      </a:r>
                    </a:p>
                    <a:p>
                      <a:r>
                        <a:rPr lang="en-GB" sz="1200" b="0" u="none" dirty="0">
                          <a:solidFill>
                            <a:schemeClr val="tx1"/>
                          </a:solidFill>
                          <a:latin typeface="Comic Sans MS" pitchFamily="66" charset="0"/>
                        </a:rPr>
                        <a:t>Today you are going to </a:t>
                      </a:r>
                      <a:r>
                        <a:rPr lang="en-GB" sz="1200" b="0" u="none" dirty="0" smtClean="0">
                          <a:solidFill>
                            <a:schemeClr val="tx1"/>
                          </a:solidFill>
                          <a:latin typeface="Comic Sans MS" pitchFamily="66" charset="0"/>
                        </a:rPr>
                        <a:t>begin </a:t>
                      </a:r>
                      <a:r>
                        <a:rPr lang="en-GB" sz="1200" b="0" u="none" dirty="0">
                          <a:solidFill>
                            <a:schemeClr val="tx1"/>
                          </a:solidFill>
                          <a:latin typeface="Comic Sans MS" pitchFamily="66" charset="0"/>
                        </a:rPr>
                        <a:t>to rewrite the introduction to the story adding extra detail. You should use </a:t>
                      </a:r>
                      <a:r>
                        <a:rPr lang="en-GB" sz="1200" b="0" i="0" u="none" strike="noStrike" dirty="0">
                          <a:solidFill>
                            <a:srgbClr val="00B050"/>
                          </a:solidFill>
                          <a:effectLst/>
                          <a:latin typeface="Comic Sans MS" pitchFamily="66" charset="0"/>
                        </a:rPr>
                        <a:t>adverbs, </a:t>
                      </a:r>
                      <a:r>
                        <a:rPr lang="en-GB" sz="1200" b="0" i="0" u="none" strike="noStrike" dirty="0">
                          <a:solidFill>
                            <a:srgbClr val="7030A0"/>
                          </a:solidFill>
                          <a:effectLst/>
                          <a:latin typeface="Comic Sans MS" pitchFamily="66" charset="0"/>
                        </a:rPr>
                        <a:t>adjectives, </a:t>
                      </a:r>
                      <a:r>
                        <a:rPr lang="en-GB" sz="1200" b="0" i="0" u="none" strike="noStrike" dirty="0">
                          <a:solidFill>
                            <a:srgbClr val="FF0000"/>
                          </a:solidFill>
                          <a:effectLst/>
                          <a:latin typeface="Comic Sans MS" pitchFamily="66" charset="0"/>
                        </a:rPr>
                        <a:t>conjunctions, </a:t>
                      </a:r>
                      <a:r>
                        <a:rPr lang="en-GB" sz="1200" b="0" i="0" u="none" strike="noStrike" dirty="0">
                          <a:solidFill>
                            <a:schemeClr val="tx1"/>
                          </a:solidFill>
                          <a:effectLst/>
                          <a:latin typeface="Comic Sans MS" pitchFamily="66" charset="0"/>
                        </a:rPr>
                        <a:t>and</a:t>
                      </a:r>
                      <a:r>
                        <a:rPr lang="en-GB" sz="1200" b="0" i="0" u="none" strike="noStrike" dirty="0">
                          <a:solidFill>
                            <a:srgbClr val="FF0000"/>
                          </a:solidFill>
                          <a:effectLst/>
                          <a:latin typeface="Comic Sans MS" pitchFamily="66" charset="0"/>
                        </a:rPr>
                        <a:t> </a:t>
                      </a:r>
                      <a:r>
                        <a:rPr lang="en-GB" sz="1200" b="0" i="0" u="none" strike="noStrike" dirty="0">
                          <a:solidFill>
                            <a:schemeClr val="tx2">
                              <a:lumMod val="60000"/>
                              <a:lumOff val="40000"/>
                            </a:schemeClr>
                          </a:solidFill>
                          <a:effectLst/>
                          <a:latin typeface="Comic Sans MS" pitchFamily="66" charset="0"/>
                        </a:rPr>
                        <a:t>similes. </a:t>
                      </a:r>
                    </a:p>
                    <a:p>
                      <a:r>
                        <a:rPr lang="en-GB" sz="1200" b="0" i="0" u="none" strike="noStrike" dirty="0">
                          <a:solidFill>
                            <a:schemeClr val="tx1"/>
                          </a:solidFill>
                          <a:effectLst/>
                          <a:latin typeface="Comic Sans MS" pitchFamily="66" charset="0"/>
                        </a:rPr>
                        <a:t>Here is an example:</a:t>
                      </a:r>
                      <a:r>
                        <a:rPr lang="en-GB" sz="1000" b="0" i="0" u="none" strike="noStrike" dirty="0">
                          <a:solidFill>
                            <a:srgbClr val="00B050"/>
                          </a:solidFill>
                          <a:effectLst/>
                          <a:latin typeface="Comic Sans MS" pitchFamily="66" charset="0"/>
                        </a:rPr>
                        <a:t>.</a:t>
                      </a:r>
                    </a:p>
                    <a:p>
                      <a:r>
                        <a:rPr lang="en-US" sz="1200" b="0" i="0" u="none" strike="noStrike" kern="1200" dirty="0">
                          <a:solidFill>
                            <a:schemeClr val="dk1"/>
                          </a:solidFill>
                          <a:effectLst/>
                          <a:latin typeface="Comic Sans MS" panose="030F0702030302020204" pitchFamily="66" charset="0"/>
                          <a:ea typeface="+mn-ea"/>
                          <a:cs typeface="+mn-cs"/>
                        </a:rPr>
                        <a:t>It was a </a:t>
                      </a:r>
                      <a:r>
                        <a:rPr lang="en-US" sz="1200" b="0" i="0" u="none" strike="noStrike" kern="1200" dirty="0">
                          <a:solidFill>
                            <a:srgbClr val="00B050"/>
                          </a:solidFill>
                          <a:effectLst/>
                          <a:latin typeface="Comic Sans MS" panose="030F0702030302020204" pitchFamily="66" charset="0"/>
                          <a:ea typeface="+mn-ea"/>
                          <a:cs typeface="+mn-cs"/>
                        </a:rPr>
                        <a:t>wonderfully</a:t>
                      </a:r>
                      <a:r>
                        <a:rPr lang="en-US" sz="1200" b="0" i="0" u="none" strike="noStrike" kern="1200" dirty="0">
                          <a:solidFill>
                            <a:srgbClr val="7030A0"/>
                          </a:solidFill>
                          <a:effectLst/>
                          <a:latin typeface="Comic Sans MS" panose="030F0702030302020204" pitchFamily="66" charset="0"/>
                          <a:ea typeface="+mn-ea"/>
                          <a:cs typeface="+mn-cs"/>
                        </a:rPr>
                        <a:t> hot sunny</a:t>
                      </a:r>
                      <a:r>
                        <a:rPr lang="en-US" sz="1200" b="0" i="0" u="none" strike="noStrike" kern="1200" dirty="0">
                          <a:solidFill>
                            <a:schemeClr val="dk1"/>
                          </a:solidFill>
                          <a:effectLst/>
                          <a:latin typeface="Comic Sans MS" panose="030F0702030302020204" pitchFamily="66" charset="0"/>
                          <a:ea typeface="+mn-ea"/>
                          <a:cs typeface="+mn-cs"/>
                        </a:rPr>
                        <a:t> day in the Savannah of Africa. The sky was a </a:t>
                      </a:r>
                      <a:r>
                        <a:rPr lang="en-US" sz="1200" b="0" i="0" u="none" strike="noStrike" kern="1200" dirty="0">
                          <a:solidFill>
                            <a:srgbClr val="7030A0"/>
                          </a:solidFill>
                          <a:effectLst/>
                          <a:latin typeface="Comic Sans MS" panose="030F0702030302020204" pitchFamily="66" charset="0"/>
                          <a:ea typeface="+mn-ea"/>
                          <a:cs typeface="+mn-cs"/>
                        </a:rPr>
                        <a:t>beautiful blue </a:t>
                      </a:r>
                      <a:r>
                        <a:rPr lang="en-US" sz="1200" b="0" i="0" u="none" strike="noStrike" kern="1200" dirty="0">
                          <a:solidFill>
                            <a:schemeClr val="dk1"/>
                          </a:solidFill>
                          <a:effectLst/>
                          <a:latin typeface="Comic Sans MS" panose="030F0702030302020204" pitchFamily="66" charset="0"/>
                          <a:ea typeface="+mn-ea"/>
                          <a:cs typeface="+mn-cs"/>
                        </a:rPr>
                        <a:t>and the </a:t>
                      </a:r>
                      <a:r>
                        <a:rPr lang="en-US" sz="1200" b="0" i="0" u="none" strike="noStrike" kern="1200" dirty="0">
                          <a:solidFill>
                            <a:srgbClr val="7030A0"/>
                          </a:solidFill>
                          <a:effectLst/>
                          <a:latin typeface="Comic Sans MS" panose="030F0702030302020204" pitchFamily="66" charset="0"/>
                          <a:ea typeface="+mn-ea"/>
                          <a:cs typeface="+mn-cs"/>
                        </a:rPr>
                        <a:t>bright yellow</a:t>
                      </a:r>
                      <a:r>
                        <a:rPr lang="en-US" sz="1200" b="0" i="0" u="none" strike="noStrike" kern="1200" dirty="0">
                          <a:solidFill>
                            <a:schemeClr val="dk1"/>
                          </a:solidFill>
                          <a:effectLst/>
                          <a:latin typeface="Comic Sans MS" panose="030F0702030302020204" pitchFamily="66" charset="0"/>
                          <a:ea typeface="+mn-ea"/>
                          <a:cs typeface="+mn-cs"/>
                        </a:rPr>
                        <a:t> </a:t>
                      </a:r>
                      <a:r>
                        <a:rPr lang="en-US" sz="1200" b="0" i="0" u="none" strike="noStrike" kern="1200" dirty="0">
                          <a:solidFill>
                            <a:srgbClr val="0070C0"/>
                          </a:solidFill>
                          <a:effectLst/>
                          <a:latin typeface="Comic Sans MS" panose="030F0702030302020204" pitchFamily="66" charset="0"/>
                          <a:ea typeface="+mn-ea"/>
                          <a:cs typeface="+mn-cs"/>
                        </a:rPr>
                        <a:t>sun was a hot as fire</a:t>
                      </a:r>
                      <a:r>
                        <a:rPr lang="en-US" sz="1200" b="0" i="0" u="none" strike="noStrike" kern="1200" dirty="0">
                          <a:solidFill>
                            <a:schemeClr val="dk1"/>
                          </a:solidFill>
                          <a:effectLst/>
                          <a:latin typeface="Comic Sans MS" panose="030F0702030302020204" pitchFamily="66" charset="0"/>
                          <a:ea typeface="+mn-ea"/>
                          <a:cs typeface="+mn-cs"/>
                        </a:rPr>
                        <a:t>. </a:t>
                      </a:r>
                      <a:r>
                        <a:rPr lang="en-US" sz="1200" b="0" i="0" u="none" strike="noStrike" kern="1200" dirty="0">
                          <a:solidFill>
                            <a:srgbClr val="7030A0"/>
                          </a:solidFill>
                          <a:effectLst/>
                          <a:latin typeface="Comic Sans MS" panose="030F0702030302020204" pitchFamily="66" charset="0"/>
                          <a:ea typeface="+mn-ea"/>
                          <a:cs typeface="+mn-cs"/>
                        </a:rPr>
                        <a:t>Long golden </a:t>
                      </a:r>
                      <a:r>
                        <a:rPr lang="en-US" sz="1200" b="0" i="0" u="none" strike="noStrike" kern="1200" dirty="0">
                          <a:solidFill>
                            <a:schemeClr val="dk1"/>
                          </a:solidFill>
                          <a:effectLst/>
                          <a:latin typeface="Comic Sans MS" panose="030F0702030302020204" pitchFamily="66" charset="0"/>
                          <a:ea typeface="+mn-ea"/>
                          <a:cs typeface="+mn-cs"/>
                        </a:rPr>
                        <a:t>grass was swaying </a:t>
                      </a:r>
                      <a:r>
                        <a:rPr lang="en-US" sz="1200" b="0" i="0" u="none" strike="noStrike" kern="1200" dirty="0">
                          <a:solidFill>
                            <a:srgbClr val="00B050"/>
                          </a:solidFill>
                          <a:effectLst/>
                          <a:latin typeface="Comic Sans MS" panose="030F0702030302020204" pitchFamily="66" charset="0"/>
                          <a:ea typeface="+mn-ea"/>
                          <a:cs typeface="+mn-cs"/>
                        </a:rPr>
                        <a:t>gently</a:t>
                      </a:r>
                      <a:r>
                        <a:rPr lang="en-US" sz="1200" b="0" i="0" u="none" strike="noStrike" kern="1200" dirty="0">
                          <a:solidFill>
                            <a:schemeClr val="dk1"/>
                          </a:solidFill>
                          <a:effectLst/>
                          <a:latin typeface="Comic Sans MS" panose="030F0702030302020204" pitchFamily="66" charset="0"/>
                          <a:ea typeface="+mn-ea"/>
                          <a:cs typeface="+mn-cs"/>
                        </a:rPr>
                        <a:t> </a:t>
                      </a:r>
                      <a:r>
                        <a:rPr lang="en-US" sz="1200" b="0" i="0" u="none" strike="noStrike" kern="1200" dirty="0">
                          <a:solidFill>
                            <a:srgbClr val="FF0000"/>
                          </a:solidFill>
                          <a:effectLst/>
                          <a:latin typeface="Comic Sans MS" panose="030F0702030302020204" pitchFamily="66" charset="0"/>
                          <a:ea typeface="+mn-ea"/>
                          <a:cs typeface="+mn-cs"/>
                        </a:rPr>
                        <a:t>because</a:t>
                      </a:r>
                      <a:r>
                        <a:rPr lang="en-US" sz="1200" b="0" i="0" u="none" strike="noStrike" kern="1200" dirty="0">
                          <a:solidFill>
                            <a:schemeClr val="dk1"/>
                          </a:solidFill>
                          <a:effectLst/>
                          <a:latin typeface="Comic Sans MS" panose="030F0702030302020204" pitchFamily="66" charset="0"/>
                          <a:ea typeface="+mn-ea"/>
                          <a:cs typeface="+mn-cs"/>
                        </a:rPr>
                        <a:t> of the </a:t>
                      </a:r>
                      <a:r>
                        <a:rPr lang="en-US" sz="1200" b="0" i="0" u="none" strike="noStrike" kern="1200" dirty="0">
                          <a:solidFill>
                            <a:srgbClr val="7030A0"/>
                          </a:solidFill>
                          <a:effectLst/>
                          <a:latin typeface="Comic Sans MS" panose="030F0702030302020204" pitchFamily="66" charset="0"/>
                          <a:ea typeface="+mn-ea"/>
                          <a:cs typeface="+mn-cs"/>
                        </a:rPr>
                        <a:t>warm</a:t>
                      </a:r>
                      <a:r>
                        <a:rPr lang="en-US" sz="1200" b="0" i="0" u="none" strike="noStrike" kern="1200" dirty="0">
                          <a:solidFill>
                            <a:schemeClr val="dk1"/>
                          </a:solidFill>
                          <a:effectLst/>
                          <a:latin typeface="Comic Sans MS" panose="030F0702030302020204" pitchFamily="66" charset="0"/>
                          <a:ea typeface="+mn-ea"/>
                          <a:cs typeface="+mn-cs"/>
                        </a:rPr>
                        <a:t> breeze. Bees were buzzing around </a:t>
                      </a:r>
                      <a:r>
                        <a:rPr lang="en-US" sz="1200" b="0" i="0" u="none" strike="noStrike" kern="1200" dirty="0">
                          <a:solidFill>
                            <a:srgbClr val="7030A0"/>
                          </a:solidFill>
                          <a:effectLst/>
                          <a:latin typeface="Comic Sans MS" panose="030F0702030302020204" pitchFamily="66" charset="0"/>
                          <a:ea typeface="+mn-ea"/>
                          <a:cs typeface="+mn-cs"/>
                        </a:rPr>
                        <a:t>delicious</a:t>
                      </a:r>
                      <a:r>
                        <a:rPr lang="en-US" sz="1200" b="0" i="0" u="none" strike="noStrike" kern="1200" dirty="0">
                          <a:solidFill>
                            <a:schemeClr val="dk1"/>
                          </a:solidFill>
                          <a:effectLst/>
                          <a:latin typeface="Comic Sans MS" panose="030F0702030302020204" pitchFamily="66" charset="0"/>
                          <a:ea typeface="+mn-ea"/>
                          <a:cs typeface="+mn-cs"/>
                        </a:rPr>
                        <a:t> fruits and </a:t>
                      </a:r>
                      <a:r>
                        <a:rPr lang="en-US" sz="1200" b="0" i="0" u="none" strike="noStrike" kern="1200" dirty="0">
                          <a:solidFill>
                            <a:srgbClr val="7030A0"/>
                          </a:solidFill>
                          <a:effectLst/>
                          <a:latin typeface="Comic Sans MS" panose="030F0702030302020204" pitchFamily="66" charset="0"/>
                          <a:ea typeface="+mn-ea"/>
                          <a:cs typeface="+mn-cs"/>
                        </a:rPr>
                        <a:t>gorgeous</a:t>
                      </a:r>
                      <a:r>
                        <a:rPr lang="en-US" sz="1200" b="0" i="0" u="none" strike="noStrike" kern="1200" dirty="0">
                          <a:solidFill>
                            <a:schemeClr val="dk1"/>
                          </a:solidFill>
                          <a:effectLst/>
                          <a:latin typeface="Comic Sans MS" panose="030F0702030302020204" pitchFamily="66" charset="0"/>
                          <a:ea typeface="+mn-ea"/>
                          <a:cs typeface="+mn-cs"/>
                        </a:rPr>
                        <a:t> butterflies were fluttering around colourful flowers</a:t>
                      </a:r>
                      <a:r>
                        <a:rPr lang="en-US" sz="1200" b="0" i="0" u="none" strike="noStrike" kern="1200" dirty="0">
                          <a:solidFill>
                            <a:srgbClr val="0070C0"/>
                          </a:solidFill>
                          <a:effectLst/>
                          <a:latin typeface="Comic Sans MS" panose="030F0702030302020204" pitchFamily="66" charset="0"/>
                          <a:ea typeface="+mn-ea"/>
                          <a:cs typeface="+mn-cs"/>
                        </a:rPr>
                        <a:t> like ballet dancers. </a:t>
                      </a:r>
                      <a:r>
                        <a:rPr lang="en-US" sz="1200" b="0" i="0" u="none" strike="noStrike" kern="1200" dirty="0">
                          <a:solidFill>
                            <a:schemeClr val="dk1"/>
                          </a:solidFill>
                          <a:effectLst/>
                          <a:latin typeface="Comic Sans MS" panose="030F0702030302020204" pitchFamily="66" charset="0"/>
                          <a:ea typeface="+mn-ea"/>
                          <a:cs typeface="+mn-cs"/>
                        </a:rPr>
                        <a:t>Tall trees were giving shade to the animals from the </a:t>
                      </a:r>
                      <a:r>
                        <a:rPr lang="en-US" sz="1200" b="0" i="0" u="none" strike="noStrike" kern="1200" dirty="0">
                          <a:solidFill>
                            <a:srgbClr val="7030A0"/>
                          </a:solidFill>
                          <a:effectLst/>
                          <a:latin typeface="Comic Sans MS" panose="030F0702030302020204" pitchFamily="66" charset="0"/>
                          <a:ea typeface="+mn-ea"/>
                          <a:cs typeface="+mn-cs"/>
                        </a:rPr>
                        <a:t>hot</a:t>
                      </a:r>
                      <a:r>
                        <a:rPr lang="en-US" sz="1200" b="0" i="0" u="none" strike="noStrike" kern="1200" dirty="0">
                          <a:solidFill>
                            <a:schemeClr val="dk1"/>
                          </a:solidFill>
                          <a:effectLst/>
                          <a:latin typeface="Comic Sans MS" panose="030F0702030302020204" pitchFamily="66" charset="0"/>
                          <a:ea typeface="+mn-ea"/>
                          <a:cs typeface="+mn-cs"/>
                        </a:rPr>
                        <a:t> sun.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dk1"/>
                          </a:solidFill>
                          <a:effectLst/>
                          <a:latin typeface="Comic Sans MS" panose="030F0702030302020204" pitchFamily="66" charset="0"/>
                          <a:ea typeface="+mn-ea"/>
                          <a:cs typeface="+mn-cs"/>
                        </a:rPr>
                        <a:t>Now it’s your turn</a:t>
                      </a:r>
                      <a:r>
                        <a:rPr lang="en-US" sz="1200" b="1" i="0" u="none" strike="noStrike" kern="1200" dirty="0" smtClean="0">
                          <a:solidFill>
                            <a:schemeClr val="dk1"/>
                          </a:solidFill>
                          <a:effectLst/>
                          <a:latin typeface="Comic Sans MS" panose="030F0702030302020204" pitchFamily="66" charset="0"/>
                          <a:ea typeface="+mn-ea"/>
                          <a:cs typeface="+mn-cs"/>
                        </a:rPr>
                        <a:t>.</a:t>
                      </a:r>
                      <a:endParaRPr lang="en-US" sz="1200" b="1" i="0" u="none" strike="noStrike" kern="1200" dirty="0">
                        <a:solidFill>
                          <a:schemeClr val="dk1"/>
                        </a:solidFill>
                        <a:effectLst/>
                        <a:latin typeface="Comic Sans MS" panose="030F0702030302020204"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u="sng" dirty="0">
                          <a:solidFill>
                            <a:schemeClr val="tx1"/>
                          </a:solidFill>
                          <a:latin typeface="Comic Sans MS" pitchFamily="66" charset="0"/>
                        </a:rPr>
                        <a:t>Literacy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solidFill>
                            <a:schemeClr val="tx1"/>
                          </a:solidFill>
                          <a:latin typeface="Comic Sans MS" pitchFamily="66" charset="0"/>
                        </a:rPr>
                        <a:t>Continue the rest of the story. Remember the order of the animals and which fruit they stole. Use </a:t>
                      </a:r>
                      <a:r>
                        <a:rPr lang="en-GB" sz="1200" b="0" i="0" u="none" strike="noStrike" dirty="0">
                          <a:solidFill>
                            <a:srgbClr val="00B050"/>
                          </a:solidFill>
                          <a:effectLst/>
                          <a:latin typeface="Comic Sans MS" pitchFamily="66" charset="0"/>
                        </a:rPr>
                        <a:t>adverbs, </a:t>
                      </a:r>
                      <a:r>
                        <a:rPr lang="en-GB" sz="1200" b="0" i="0" u="none" strike="noStrike" dirty="0">
                          <a:solidFill>
                            <a:srgbClr val="7030A0"/>
                          </a:solidFill>
                          <a:effectLst/>
                          <a:latin typeface="Comic Sans MS" pitchFamily="66" charset="0"/>
                        </a:rPr>
                        <a:t>adjectives, </a:t>
                      </a:r>
                      <a:r>
                        <a:rPr lang="en-GB" sz="1200" b="0" i="0" u="none" strike="noStrike" dirty="0">
                          <a:solidFill>
                            <a:srgbClr val="FF0000"/>
                          </a:solidFill>
                          <a:effectLst/>
                          <a:latin typeface="Comic Sans MS" pitchFamily="66" charset="0"/>
                        </a:rPr>
                        <a:t>conjunctions, </a:t>
                      </a:r>
                      <a:r>
                        <a:rPr lang="en-GB" sz="1200" b="0" i="0" u="none" strike="noStrike" dirty="0">
                          <a:solidFill>
                            <a:schemeClr val="tx1"/>
                          </a:solidFill>
                          <a:effectLst/>
                          <a:latin typeface="Comic Sans MS" pitchFamily="66" charset="0"/>
                        </a:rPr>
                        <a:t>and</a:t>
                      </a:r>
                      <a:r>
                        <a:rPr lang="en-GB" sz="1200" b="0" i="0" u="none" strike="noStrike" dirty="0">
                          <a:solidFill>
                            <a:srgbClr val="FF0000"/>
                          </a:solidFill>
                          <a:effectLst/>
                          <a:latin typeface="Comic Sans MS" pitchFamily="66" charset="0"/>
                        </a:rPr>
                        <a:t> </a:t>
                      </a:r>
                      <a:r>
                        <a:rPr lang="en-GB" sz="1200" b="0" i="0" u="none" strike="noStrike" dirty="0">
                          <a:solidFill>
                            <a:schemeClr val="tx2">
                              <a:lumMod val="60000"/>
                              <a:lumOff val="40000"/>
                            </a:schemeClr>
                          </a:solidFill>
                          <a:effectLst/>
                          <a:latin typeface="Comic Sans MS" pitchFamily="66" charset="0"/>
                        </a:rPr>
                        <a:t>similes. </a:t>
                      </a:r>
                      <a:r>
                        <a:rPr lang="en-GB" sz="1200" b="0" u="none" dirty="0">
                          <a:solidFill>
                            <a:schemeClr val="tx1"/>
                          </a:solidFill>
                          <a:latin typeface="Comic Sans MS" pitchFamily="66" charset="0"/>
                        </a:rPr>
                        <a:t>describe the animals, fruit and what is happening.</a:t>
                      </a:r>
                    </a:p>
                    <a:p>
                      <a:endParaRPr lang="en-GB" sz="1200" b="0" u="sng"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u="sng" dirty="0">
                          <a:solidFill>
                            <a:schemeClr val="tx1"/>
                          </a:solidFill>
                          <a:latin typeface="Comic Sans MS" pitchFamily="66" charset="0"/>
                        </a:rPr>
                        <a:t>Literacy</a:t>
                      </a:r>
                    </a:p>
                    <a:p>
                      <a:r>
                        <a:rPr lang="en-GB" sz="1200" b="0" u="none" dirty="0">
                          <a:solidFill>
                            <a:schemeClr val="tx1"/>
                          </a:solidFill>
                          <a:latin typeface="Comic Sans MS" pitchFamily="66" charset="0"/>
                        </a:rPr>
                        <a:t>Can you write a riddle about one of the animals from the story? Ask your family to guess which animal it is</a:t>
                      </a:r>
                      <a:r>
                        <a:rPr lang="en-GB" sz="1200" b="0" u="none" dirty="0" smtClean="0">
                          <a:solidFill>
                            <a:schemeClr val="tx1"/>
                          </a:solidFill>
                          <a:latin typeface="Comic Sans MS" pitchFamily="66" charset="0"/>
                        </a:rPr>
                        <a:t>.</a:t>
                      </a:r>
                    </a:p>
                    <a:p>
                      <a:r>
                        <a:rPr lang="en-GB" sz="1200" b="0" u="none" dirty="0" smtClean="0">
                          <a:solidFill>
                            <a:schemeClr val="tx1"/>
                          </a:solidFill>
                          <a:latin typeface="Comic Sans MS" pitchFamily="66" charset="0"/>
                        </a:rPr>
                        <a:t>Can you guess my animal?</a:t>
                      </a:r>
                    </a:p>
                    <a:p>
                      <a:r>
                        <a:rPr lang="en-GB" sz="1200" b="0" i="1" u="none" dirty="0" smtClean="0">
                          <a:solidFill>
                            <a:schemeClr val="tx1"/>
                          </a:solidFill>
                          <a:latin typeface="Comic Sans MS" pitchFamily="66" charset="0"/>
                        </a:rPr>
                        <a:t>Who am I?</a:t>
                      </a:r>
                    </a:p>
                    <a:p>
                      <a:r>
                        <a:rPr lang="en-GB" sz="1200" b="0" i="1" u="none" dirty="0" smtClean="0">
                          <a:solidFill>
                            <a:schemeClr val="tx1"/>
                          </a:solidFill>
                          <a:latin typeface="Comic Sans MS" pitchFamily="66" charset="0"/>
                        </a:rPr>
                        <a:t>I have</a:t>
                      </a:r>
                      <a:r>
                        <a:rPr lang="en-GB" sz="1200" b="0" i="1" u="none" baseline="0" dirty="0" smtClean="0">
                          <a:solidFill>
                            <a:schemeClr val="tx1"/>
                          </a:solidFill>
                          <a:latin typeface="Comic Sans MS" pitchFamily="66" charset="0"/>
                        </a:rPr>
                        <a:t> 4 legs.</a:t>
                      </a:r>
                    </a:p>
                    <a:p>
                      <a:r>
                        <a:rPr lang="en-GB" sz="1200" b="0" i="1" u="none" baseline="0" dirty="0" smtClean="0">
                          <a:solidFill>
                            <a:schemeClr val="tx1"/>
                          </a:solidFill>
                          <a:latin typeface="Comic Sans MS" pitchFamily="66" charset="0"/>
                        </a:rPr>
                        <a:t>I have a tail.</a:t>
                      </a:r>
                    </a:p>
                    <a:p>
                      <a:r>
                        <a:rPr lang="en-GB" sz="1200" b="0" i="1" u="none" baseline="0" dirty="0" smtClean="0">
                          <a:solidFill>
                            <a:schemeClr val="tx1"/>
                          </a:solidFill>
                          <a:latin typeface="Comic Sans MS" pitchFamily="66" charset="0"/>
                        </a:rPr>
                        <a:t>I have my own very individual pattern.</a:t>
                      </a:r>
                    </a:p>
                    <a:p>
                      <a:r>
                        <a:rPr lang="en-GB" sz="1200" b="0" i="1" u="none" baseline="0" dirty="0" smtClean="0">
                          <a:solidFill>
                            <a:schemeClr val="tx1"/>
                          </a:solidFill>
                          <a:latin typeface="Comic Sans MS" pitchFamily="66" charset="0"/>
                        </a:rPr>
                        <a:t>I originate (come from) the continent of Africa, but can be seen in zoos all around the world.</a:t>
                      </a:r>
                    </a:p>
                    <a:p>
                      <a:r>
                        <a:rPr lang="en-GB" sz="1200" b="0" i="1" u="none" baseline="0" dirty="0" smtClean="0">
                          <a:solidFill>
                            <a:schemeClr val="tx1"/>
                          </a:solidFill>
                          <a:latin typeface="Comic Sans MS" pitchFamily="66" charset="0"/>
                        </a:rPr>
                        <a:t>I am black and white.</a:t>
                      </a:r>
                    </a:p>
                    <a:p>
                      <a:r>
                        <a:rPr lang="en-GB" sz="1200" b="0" i="1" u="none" baseline="0" dirty="0" smtClean="0">
                          <a:solidFill>
                            <a:schemeClr val="tx1"/>
                          </a:solidFill>
                          <a:latin typeface="Comic Sans MS" pitchFamily="66" charset="0"/>
                        </a:rPr>
                        <a:t>I start with the letter z.</a:t>
                      </a:r>
                    </a:p>
                    <a:p>
                      <a:r>
                        <a:rPr lang="en-GB" sz="1200" b="0" i="1" u="none" baseline="0" dirty="0" smtClean="0">
                          <a:solidFill>
                            <a:schemeClr val="tx1"/>
                          </a:solidFill>
                          <a:latin typeface="Comic Sans MS" pitchFamily="66" charset="0"/>
                        </a:rPr>
                        <a:t>Who am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125252" y="0"/>
            <a:ext cx="8928992" cy="1846659"/>
          </a:xfrm>
          <a:prstGeom prst="rect">
            <a:avLst/>
          </a:prstGeom>
          <a:noFill/>
        </p:spPr>
        <p:txBody>
          <a:bodyPr wrap="square" rtlCol="0">
            <a:spAutoFit/>
          </a:bodyPr>
          <a:lstStyle/>
          <a:p>
            <a:pPr algn="ctr"/>
            <a:r>
              <a:rPr lang="en-GB" sz="1600" b="1" u="sng" dirty="0">
                <a:latin typeface="Comic Sans MS" pitchFamily="66" charset="0"/>
              </a:rPr>
              <a:t>Year 2 Week beginning Monday 1</a:t>
            </a:r>
            <a:r>
              <a:rPr lang="en-GB" sz="1600" b="1" u="sng" baseline="30000" dirty="0">
                <a:latin typeface="Comic Sans MS" pitchFamily="66" charset="0"/>
              </a:rPr>
              <a:t>st</a:t>
            </a:r>
            <a:r>
              <a:rPr lang="en-GB" sz="1600" b="1" u="sng" dirty="0">
                <a:latin typeface="Comic Sans MS" pitchFamily="66" charset="0"/>
              </a:rPr>
              <a:t> June 2020</a:t>
            </a:r>
          </a:p>
          <a:p>
            <a:r>
              <a:rPr lang="en-GB" sz="1200" dirty="0">
                <a:latin typeface="Comic Sans MS" pitchFamily="66" charset="0"/>
              </a:rPr>
              <a:t>Dear Parents, </a:t>
            </a:r>
          </a:p>
          <a:p>
            <a:r>
              <a:rPr lang="en-GB" sz="1200" dirty="0">
                <a:latin typeface="Comic Sans MS" pitchFamily="66" charset="0"/>
              </a:rPr>
              <a:t>Please find attached a timetable of activities that your child can complete this week. All activities are hopefully able to be completed without resources needed from school. Purple-mash and Ed-shed are still being updated regularly with activities that can also be completed. The hope is that everyone is able to access some form of activity whether computer based or by completing these activities. If you have any problems please contact the school and help will given. </a:t>
            </a:r>
          </a:p>
          <a:p>
            <a:r>
              <a:rPr lang="en-GB" sz="1200" dirty="0">
                <a:latin typeface="Comic Sans MS" pitchFamily="66" charset="0"/>
              </a:rPr>
              <a:t>A great way to start the day is with a prayer, quiet time asking God to keep them safe and help them with their learning. It could either be a chance for quiet, to say the Our Father, Hail Mary or the School Morning Prayer. This could then be followed by Joe Wicks, the Body Coach at 9:00am to get them active.</a:t>
            </a:r>
          </a:p>
        </p:txBody>
      </p:sp>
      <p:sp>
        <p:nvSpPr>
          <p:cNvPr id="6" name="TextBox 4">
            <a:extLst>
              <a:ext uri="{FF2B5EF4-FFF2-40B4-BE49-F238E27FC236}">
                <a16:creationId xmlns:a16="http://schemas.microsoft.com/office/drawing/2014/main" xmlns="" id="{3F750147-05CB-450A-8506-435979F312E3}"/>
              </a:ext>
            </a:extLst>
          </p:cNvPr>
          <p:cNvSpPr txBox="1"/>
          <p:nvPr/>
        </p:nvSpPr>
        <p:spPr>
          <a:xfrm>
            <a:off x="251520" y="1699360"/>
            <a:ext cx="8321615"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cs typeface="Calibri"/>
              </a:rPr>
              <a:t>Our school email addresses if you have any queries </a:t>
            </a:r>
            <a:r>
              <a:rPr lang="en-US" sz="1400" dirty="0">
                <a:cs typeface="Calibri"/>
                <a:hlinkClick r:id="rId3"/>
              </a:rPr>
              <a:t>ntew@stanthonys.slough.sch.uk</a:t>
            </a:r>
            <a:endParaRPr lang="en-US" sz="1400" dirty="0">
              <a:cs typeface="Calibri"/>
            </a:endParaRPr>
          </a:p>
          <a:p>
            <a:r>
              <a:rPr lang="en-US" sz="1400" dirty="0">
                <a:cs typeface="Calibri"/>
                <a:hlinkClick r:id="rId4"/>
              </a:rPr>
              <a:t>esoton@stanthonys.slough.sch.uk</a:t>
            </a:r>
            <a:r>
              <a:rPr lang="en-US" sz="1400" dirty="0">
                <a:cs typeface="Calibri"/>
              </a:rPr>
              <a:t>          </a:t>
            </a:r>
            <a:r>
              <a:rPr lang="en-US" sz="1400" dirty="0">
                <a:cs typeface="Calibri"/>
                <a:hlinkClick r:id="rId5"/>
              </a:rPr>
              <a:t>KWoolley@StAnthonys.slough.sch.uk</a:t>
            </a:r>
            <a:r>
              <a:rPr lang="en-US" sz="1400" dirty="0">
                <a:cs typeface="Calibri"/>
              </a:rPr>
              <a:t> </a:t>
            </a:r>
          </a:p>
        </p:txBody>
      </p:sp>
    </p:spTree>
    <p:extLst>
      <p:ext uri="{BB962C8B-B14F-4D97-AF65-F5344CB8AC3E}">
        <p14:creationId xmlns:p14="http://schemas.microsoft.com/office/powerpoint/2010/main" val="3829592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8260131"/>
              </p:ext>
            </p:extLst>
          </p:nvPr>
        </p:nvGraphicFramePr>
        <p:xfrm>
          <a:off x="107504" y="102195"/>
          <a:ext cx="9036495" cy="6653609"/>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gridCol w="1763687">
                  <a:extLst>
                    <a:ext uri="{9D8B030D-6E8A-4147-A177-3AD203B41FA5}">
                      <a16:colId xmlns:a16="http://schemas.microsoft.com/office/drawing/2014/main" xmlns="" val="20004"/>
                    </a:ext>
                  </a:extLst>
                </a:gridCol>
              </a:tblGrid>
              <a:tr h="303540">
                <a:tc>
                  <a:txBody>
                    <a:bodyPr/>
                    <a:lstStyle/>
                    <a:p>
                      <a:r>
                        <a:rPr lang="en-GB" sz="1400" dirty="0">
                          <a:solidFill>
                            <a:schemeClr val="tx1"/>
                          </a:solidFill>
                          <a:latin typeface="Comic Sans MS" pitchFamily="66" charset="0"/>
                        </a:rPr>
                        <a:t>Monday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Tuesday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Wednesday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Thursday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348809">
                <a:tc>
                  <a:txBody>
                    <a:bodyPr/>
                    <a:lstStyle/>
                    <a:p>
                      <a:r>
                        <a:rPr lang="en-GB" sz="1400" b="1" u="sng" dirty="0">
                          <a:latin typeface="Comic Sans MS" pitchFamily="66" charset="0"/>
                        </a:rPr>
                        <a:t>Inverse calculations</a:t>
                      </a:r>
                    </a:p>
                    <a:p>
                      <a:r>
                        <a:rPr lang="en-GB" sz="1400" u="none" dirty="0">
                          <a:latin typeface="Comic Sans MS" pitchFamily="66" charset="0"/>
                        </a:rPr>
                        <a:t>Can you write the inverse calculations (+ and -) for the numbers below?</a:t>
                      </a:r>
                      <a:r>
                        <a:rPr lang="en-GB" sz="2000" b="0" i="0" kern="1200" dirty="0">
                          <a:solidFill>
                            <a:schemeClr val="dk1"/>
                          </a:solidFill>
                          <a:effectLst/>
                          <a:latin typeface="+mn-lt"/>
                          <a:ea typeface="+mn-ea"/>
                          <a:cs typeface="+mn-cs"/>
                        </a:rPr>
                        <a:t> </a:t>
                      </a:r>
                      <a:r>
                        <a:rPr lang="en-GB" sz="1800" b="0" i="0" kern="1200" dirty="0">
                          <a:solidFill>
                            <a:schemeClr val="dk1"/>
                          </a:solidFill>
                          <a:effectLst/>
                          <a:latin typeface="+mn-lt"/>
                          <a:ea typeface="+mn-ea"/>
                          <a:cs typeface="+mn-cs"/>
                        </a:rPr>
                        <a:t> </a:t>
                      </a:r>
                      <a:r>
                        <a:rPr lang="en-GB" sz="1200" b="0" i="0" dirty="0">
                          <a:solidFill>
                            <a:srgbClr val="000000"/>
                          </a:solidFill>
                          <a:effectLst/>
                          <a:latin typeface="Times New Roman" panose="02020603050405020304" pitchFamily="18" charset="0"/>
                        </a:rPr>
                        <a:t> </a:t>
                      </a:r>
                      <a:r>
                        <a:rPr lang="en-GB" sz="1800" b="0" i="0" kern="1200" dirty="0">
                          <a:solidFill>
                            <a:schemeClr val="dk1"/>
                          </a:solidFill>
                          <a:effectLst/>
                          <a:latin typeface="+mn-lt"/>
                          <a:ea typeface="+mn-ea"/>
                          <a:cs typeface="+mn-cs"/>
                        </a:rPr>
                        <a:t> </a:t>
                      </a:r>
                    </a:p>
                    <a:p>
                      <a:r>
                        <a:rPr lang="en-GB" sz="1200" u="none" dirty="0">
                          <a:latin typeface="Comic Sans MS" pitchFamily="66" charset="0"/>
                        </a:rPr>
                        <a:t> </a:t>
                      </a:r>
                      <a:r>
                        <a:rPr lang="en-GB" sz="1800" b="0" i="0" kern="1200" dirty="0">
                          <a:solidFill>
                            <a:schemeClr val="dk1"/>
                          </a:solidFill>
                          <a:effectLst/>
                          <a:latin typeface="+mn-lt"/>
                          <a:ea typeface="+mn-ea"/>
                          <a:cs typeface="+mn-cs"/>
                        </a:rPr>
                        <a:t> </a:t>
                      </a:r>
                      <a:r>
                        <a:rPr lang="en-GB" sz="1800" b="0" i="0" kern="1200" dirty="0" err="1">
                          <a:solidFill>
                            <a:schemeClr val="dk1"/>
                          </a:solidFill>
                          <a:effectLst/>
                          <a:latin typeface="+mn-lt"/>
                          <a:ea typeface="+mn-ea"/>
                          <a:cs typeface="+mn-cs"/>
                        </a:rPr>
                        <a:t>Eg</a:t>
                      </a:r>
                      <a:r>
                        <a:rPr lang="en-GB" sz="1800" b="0" i="0" kern="1200" dirty="0">
                          <a:solidFill>
                            <a:schemeClr val="dk1"/>
                          </a:solidFill>
                          <a:effectLst/>
                          <a:latin typeface="+mn-lt"/>
                          <a:ea typeface="+mn-ea"/>
                          <a:cs typeface="+mn-cs"/>
                        </a:rPr>
                        <a:t>: 100,70,30</a:t>
                      </a:r>
                    </a:p>
                    <a:p>
                      <a:r>
                        <a:rPr lang="en-GB" sz="1800" b="0" i="0" kern="1200" dirty="0">
                          <a:solidFill>
                            <a:schemeClr val="dk1"/>
                          </a:solidFill>
                          <a:effectLst/>
                          <a:latin typeface="+mn-lt"/>
                          <a:ea typeface="+mn-ea"/>
                          <a:cs typeface="+mn-cs"/>
                        </a:rPr>
                        <a:t>100 -70 = </a:t>
                      </a:r>
                      <a:r>
                        <a:rPr lang="en-GB" sz="1800" b="0" i="0" kern="1200" dirty="0" smtClean="0">
                          <a:solidFill>
                            <a:schemeClr val="dk1"/>
                          </a:solidFill>
                          <a:effectLst/>
                          <a:latin typeface="+mn-lt"/>
                          <a:ea typeface="+mn-ea"/>
                          <a:cs typeface="+mn-cs"/>
                        </a:rPr>
                        <a:t>30</a:t>
                      </a:r>
                    </a:p>
                    <a:p>
                      <a:r>
                        <a:rPr lang="en-GB" sz="1800" b="0" i="0" kern="1200" dirty="0" smtClean="0">
                          <a:solidFill>
                            <a:schemeClr val="dk1"/>
                          </a:solidFill>
                          <a:effectLst/>
                          <a:latin typeface="+mn-lt"/>
                          <a:ea typeface="+mn-ea"/>
                          <a:cs typeface="+mn-cs"/>
                        </a:rPr>
                        <a:t>100-30=70</a:t>
                      </a:r>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30 + 70= </a:t>
                      </a:r>
                      <a:r>
                        <a:rPr lang="en-GB" sz="1800" b="0" i="0" kern="1200" dirty="0" smtClean="0">
                          <a:solidFill>
                            <a:schemeClr val="dk1"/>
                          </a:solidFill>
                          <a:effectLst/>
                          <a:latin typeface="+mn-lt"/>
                          <a:ea typeface="+mn-ea"/>
                          <a:cs typeface="+mn-cs"/>
                        </a:rPr>
                        <a:t>100</a:t>
                      </a:r>
                    </a:p>
                    <a:p>
                      <a:r>
                        <a:rPr lang="en-GB" sz="1800" b="0" i="0" kern="1200" dirty="0" smtClean="0">
                          <a:solidFill>
                            <a:schemeClr val="dk1"/>
                          </a:solidFill>
                          <a:effectLst/>
                          <a:latin typeface="+mn-lt"/>
                          <a:ea typeface="+mn-ea"/>
                          <a:cs typeface="+mn-cs"/>
                        </a:rPr>
                        <a:t>70+30=100</a:t>
                      </a:r>
                      <a:endParaRPr lang="en-GB" sz="1800" b="0" i="0" kern="1200" dirty="0">
                        <a:solidFill>
                          <a:schemeClr val="dk1"/>
                        </a:solidFill>
                        <a:effectLst/>
                        <a:latin typeface="+mn-lt"/>
                        <a:ea typeface="+mn-ea"/>
                        <a:cs typeface="+mn-cs"/>
                      </a:endParaRPr>
                    </a:p>
                    <a:p>
                      <a:endParaRPr lang="en-GB" sz="1800" b="0" i="0" kern="1200" dirty="0">
                        <a:solidFill>
                          <a:schemeClr val="dk1"/>
                        </a:solidFill>
                        <a:effectLst/>
                        <a:latin typeface="+mn-lt"/>
                        <a:ea typeface="+mn-ea"/>
                        <a:cs typeface="+mn-cs"/>
                      </a:endParaRPr>
                    </a:p>
                    <a:p>
                      <a:pPr marL="342900" indent="-342900">
                        <a:buAutoNum type="arabicPeriod"/>
                      </a:pPr>
                      <a:r>
                        <a:rPr lang="en-GB" sz="1800" b="0" i="0" kern="1200" dirty="0">
                          <a:solidFill>
                            <a:schemeClr val="dk1"/>
                          </a:solidFill>
                          <a:effectLst/>
                          <a:latin typeface="+mn-lt"/>
                          <a:ea typeface="+mn-ea"/>
                          <a:cs typeface="+mn-cs"/>
                        </a:rPr>
                        <a:t>20,18,2</a:t>
                      </a:r>
                    </a:p>
                    <a:p>
                      <a:pPr marL="342900" indent="-342900">
                        <a:buAutoNum type="arabicPeriod"/>
                      </a:pPr>
                      <a:r>
                        <a:rPr lang="en-GB" sz="1800" b="0" i="0" kern="1200" dirty="0">
                          <a:solidFill>
                            <a:schemeClr val="dk1"/>
                          </a:solidFill>
                          <a:effectLst/>
                          <a:latin typeface="+mn-lt"/>
                          <a:ea typeface="+mn-ea"/>
                          <a:cs typeface="+mn-cs"/>
                        </a:rPr>
                        <a:t>30,5,25</a:t>
                      </a:r>
                    </a:p>
                    <a:p>
                      <a:pPr marL="342900" indent="-342900">
                        <a:buAutoNum type="arabicPeriod"/>
                      </a:pPr>
                      <a:r>
                        <a:rPr lang="en-GB" sz="1800" b="0" i="0" kern="1200" dirty="0">
                          <a:solidFill>
                            <a:schemeClr val="dk1"/>
                          </a:solidFill>
                          <a:effectLst/>
                          <a:latin typeface="+mn-lt"/>
                          <a:ea typeface="+mn-ea"/>
                          <a:cs typeface="+mn-cs"/>
                        </a:rPr>
                        <a:t>47,33,14</a:t>
                      </a:r>
                    </a:p>
                    <a:p>
                      <a:pPr marL="342900" indent="-342900">
                        <a:buAutoNum type="arabicPeriod"/>
                      </a:pPr>
                      <a:r>
                        <a:rPr lang="en-GB" sz="1800" b="0" i="0" kern="1200" dirty="0">
                          <a:solidFill>
                            <a:schemeClr val="dk1"/>
                          </a:solidFill>
                          <a:effectLst/>
                          <a:latin typeface="+mn-lt"/>
                          <a:ea typeface="+mn-ea"/>
                          <a:cs typeface="+mn-cs"/>
                        </a:rPr>
                        <a:t>17,9,8</a:t>
                      </a:r>
                    </a:p>
                    <a:p>
                      <a:pPr marL="342900" indent="-342900">
                        <a:buAutoNum type="arabicPeriod"/>
                      </a:pPr>
                      <a:r>
                        <a:rPr lang="en-GB" sz="1800" b="0" i="0" kern="1200" dirty="0">
                          <a:solidFill>
                            <a:schemeClr val="dk1"/>
                          </a:solidFill>
                          <a:effectLst/>
                          <a:latin typeface="+mn-lt"/>
                          <a:ea typeface="+mn-ea"/>
                          <a:cs typeface="+mn-cs"/>
                        </a:rPr>
                        <a:t> 73,52,21</a:t>
                      </a:r>
                    </a:p>
                    <a:p>
                      <a:pPr marL="0" indent="0">
                        <a:buNone/>
                      </a:pPr>
                      <a:endParaRPr lang="en-GB" sz="1800" b="0" i="0" kern="1200" dirty="0">
                        <a:solidFill>
                          <a:schemeClr val="dk1"/>
                        </a:solidFill>
                        <a:effectLst/>
                        <a:latin typeface="+mn-lt"/>
                        <a:ea typeface="+mn-ea"/>
                        <a:cs typeface="+mn-cs"/>
                      </a:endParaRPr>
                    </a:p>
                    <a:p>
                      <a:pPr marL="0" indent="0">
                        <a:buNone/>
                      </a:pPr>
                      <a:r>
                        <a:rPr lang="en-GB" sz="1800" b="0" i="0" kern="1200" dirty="0">
                          <a:solidFill>
                            <a:schemeClr val="dk1"/>
                          </a:solidFill>
                          <a:effectLst/>
                          <a:latin typeface="+mn-lt"/>
                          <a:ea typeface="+mn-ea"/>
                          <a:cs typeface="+mn-cs"/>
                        </a:rPr>
                        <a:t>Can you think of your own ?</a:t>
                      </a:r>
                    </a:p>
                    <a:p>
                      <a:r>
                        <a:rPr lang="en-GB" sz="1800" b="0" i="0" kern="1200" dirty="0">
                          <a:solidFill>
                            <a:schemeClr val="dk1"/>
                          </a:solidFill>
                          <a:effectLst/>
                          <a:latin typeface="+mn-lt"/>
                          <a:ea typeface="+mn-ea"/>
                          <a:cs typeface="+mn-cs"/>
                        </a:rPr>
                        <a:t>  </a:t>
                      </a:r>
                      <a:endParaRPr lang="en-GB" sz="1200" u="none"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sng" dirty="0">
                          <a:latin typeface="Comic Sans MS" pitchFamily="66" charset="0"/>
                        </a:rPr>
                        <a:t>Inverse calculations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omic Sans MS" pitchFamily="66" charset="0"/>
                          <a:ea typeface="+mn-ea"/>
                          <a:cs typeface="+mn-cs"/>
                        </a:rPr>
                        <a:t>Today c</a:t>
                      </a:r>
                      <a:r>
                        <a:rPr lang="en-GB" sz="1400" u="none" dirty="0">
                          <a:latin typeface="Comic Sans MS" pitchFamily="66" charset="0"/>
                        </a:rPr>
                        <a:t>an you write the inverse calculations (x and  </a:t>
                      </a:r>
                      <a:r>
                        <a:rPr lang="en-GB" sz="1400" u="none" dirty="0" smtClean="0">
                          <a:latin typeface="Comic Sans MS" pitchFamily="66" charset="0"/>
                        </a:rPr>
                        <a:t>) </a:t>
                      </a:r>
                      <a:r>
                        <a:rPr lang="en-GB" sz="1400" u="none" dirty="0">
                          <a:latin typeface="Comic Sans MS" pitchFamily="66" charset="0"/>
                        </a:rPr>
                        <a:t>for the numbers below?</a:t>
                      </a:r>
                      <a:r>
                        <a:rPr lang="en-GB" sz="2000" b="0" i="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 </a:t>
                      </a:r>
                      <a:r>
                        <a:rPr lang="en-GB" sz="1800" b="0" i="0" kern="1200" dirty="0" err="1">
                          <a:solidFill>
                            <a:schemeClr val="dk1"/>
                          </a:solidFill>
                          <a:effectLst/>
                          <a:latin typeface="+mn-lt"/>
                          <a:ea typeface="+mn-ea"/>
                          <a:cs typeface="+mn-cs"/>
                        </a:rPr>
                        <a:t>Eg</a:t>
                      </a:r>
                      <a:r>
                        <a:rPr lang="en-GB" sz="1800" b="0" i="0" kern="1200" dirty="0">
                          <a:solidFill>
                            <a:schemeClr val="dk1"/>
                          </a:solidFill>
                          <a:effectLst/>
                          <a:latin typeface="+mn-lt"/>
                          <a:ea typeface="+mn-ea"/>
                          <a:cs typeface="+mn-cs"/>
                        </a:rPr>
                        <a:t>: 16,8,2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16     8 = </a:t>
                      </a:r>
                      <a:r>
                        <a:rPr lang="en-GB" sz="1800" b="0" i="0" kern="1200" dirty="0" smtClean="0">
                          <a:solidFill>
                            <a:schemeClr val="dk1"/>
                          </a:solidFill>
                          <a:effectLst/>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16      2=8</a:t>
                      </a:r>
                      <a:endParaRPr lang="en-GB"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2 x 8 = </a:t>
                      </a:r>
                      <a:r>
                        <a:rPr lang="en-GB" sz="1800" b="0" i="0" kern="1200" dirty="0" smtClean="0">
                          <a:solidFill>
                            <a:schemeClr val="dk1"/>
                          </a:solidFill>
                          <a:effectLst/>
                          <a:latin typeface="+mn-lt"/>
                          <a:ea typeface="+mn-ea"/>
                          <a:cs typeface="+mn-cs"/>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8x2=16</a:t>
                      </a:r>
                      <a:endParaRPr lang="en-GB"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kern="1200" dirty="0">
                          <a:solidFill>
                            <a:schemeClr val="dk1"/>
                          </a:solidFill>
                          <a:effectLst/>
                          <a:latin typeface="+mn-lt"/>
                          <a:ea typeface="+mn-ea"/>
                          <a:cs typeface="+mn-cs"/>
                        </a:rPr>
                        <a:t>100,2,50</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kern="1200" dirty="0">
                          <a:solidFill>
                            <a:schemeClr val="dk1"/>
                          </a:solidFill>
                          <a:effectLst/>
                          <a:latin typeface="+mn-lt"/>
                          <a:ea typeface="+mn-ea"/>
                          <a:cs typeface="+mn-cs"/>
                        </a:rPr>
                        <a:t>30,10,3</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kern="1200" dirty="0">
                          <a:solidFill>
                            <a:schemeClr val="dk1"/>
                          </a:solidFill>
                          <a:effectLst/>
                          <a:latin typeface="+mn-lt"/>
                          <a:ea typeface="+mn-ea"/>
                          <a:cs typeface="+mn-cs"/>
                        </a:rPr>
                        <a:t>20,4,5</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kern="1200" dirty="0">
                          <a:solidFill>
                            <a:schemeClr val="dk1"/>
                          </a:solidFill>
                          <a:effectLst/>
                          <a:latin typeface="+mn-lt"/>
                          <a:ea typeface="+mn-ea"/>
                          <a:cs typeface="+mn-cs"/>
                        </a:rPr>
                        <a:t>33,11,3</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kern="1200" dirty="0">
                          <a:solidFill>
                            <a:schemeClr val="dk1"/>
                          </a:solidFill>
                          <a:effectLst/>
                          <a:latin typeface="+mn-lt"/>
                          <a:ea typeface="+mn-ea"/>
                          <a:cs typeface="+mn-cs"/>
                        </a:rPr>
                        <a:t>35,7,5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Can you think of your 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omic Sans MS"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sng" dirty="0">
                          <a:latin typeface="Comic Sans MS" pitchFamily="66" charset="0"/>
                        </a:rPr>
                        <a:t>Partitioning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dirty="0">
                          <a:latin typeface="Comic Sans MS" pitchFamily="66" charset="0"/>
                        </a:rPr>
                        <a:t>Today you will be partitioning 2-digit numbers using different combinations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latin typeface="Comic Sans MS" pitchFamily="66" charset="0"/>
                        </a:rPr>
                        <a:t>Eg:</a:t>
                      </a:r>
                      <a:r>
                        <a:rPr lang="en-GB" sz="1800" b="0" i="0" u="none" strike="noStrike" kern="1200" dirty="0">
                          <a:solidFill>
                            <a:schemeClr val="dk1"/>
                          </a:solidFill>
                          <a:effectLst/>
                          <a:latin typeface="+mn-lt"/>
                          <a:ea typeface="+mn-ea"/>
                          <a:cs typeface="+mn-cs"/>
                        </a:rPr>
                        <a:t>78</a:t>
                      </a:r>
                      <a:r>
                        <a:rPr lang="en-US" sz="1800" b="0" i="0" kern="1200" dirty="0">
                          <a:solidFill>
                            <a:schemeClr val="dk1"/>
                          </a:solidFill>
                          <a:effectLst/>
                          <a:latin typeface="+mn-lt"/>
                          <a:ea typeface="+mn-ea"/>
                          <a:cs typeface="+mn-cs"/>
                        </a:rPr>
                        <a:t>​</a:t>
                      </a:r>
                    </a:p>
                    <a:p>
                      <a:pPr rtl="0" fontAlgn="base"/>
                      <a:r>
                        <a:rPr lang="en-GB" sz="1800" b="0" i="0" kern="1200" dirty="0">
                          <a:solidFill>
                            <a:schemeClr val="dk1"/>
                          </a:solidFill>
                          <a:effectLst/>
                          <a:latin typeface="+mn-lt"/>
                          <a:ea typeface="+mn-ea"/>
                          <a:cs typeface="+mn-cs"/>
                        </a:rPr>
                        <a:t>78= 70+8 </a:t>
                      </a:r>
                    </a:p>
                    <a:p>
                      <a:pPr rtl="0" fontAlgn="base"/>
                      <a:r>
                        <a:rPr lang="en-GB" sz="1800" b="0" i="0" kern="1200" dirty="0">
                          <a:solidFill>
                            <a:schemeClr val="dk1"/>
                          </a:solidFill>
                          <a:effectLst/>
                          <a:latin typeface="+mn-lt"/>
                          <a:ea typeface="+mn-ea"/>
                          <a:cs typeface="+mn-cs"/>
                        </a:rPr>
                        <a:t>78= 60+18 </a:t>
                      </a:r>
                    </a:p>
                    <a:p>
                      <a:pPr rtl="0" fontAlgn="base"/>
                      <a:r>
                        <a:rPr lang="en-GB" sz="1800" b="0" i="0" kern="1200" dirty="0">
                          <a:solidFill>
                            <a:schemeClr val="dk1"/>
                          </a:solidFill>
                          <a:effectLst/>
                          <a:latin typeface="+mn-lt"/>
                          <a:ea typeface="+mn-ea"/>
                          <a:cs typeface="+mn-cs"/>
                        </a:rPr>
                        <a:t>78=50+28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u="none" strike="noStrike" kern="1200" dirty="0">
                          <a:solidFill>
                            <a:schemeClr val="dk1"/>
                          </a:solidFill>
                          <a:effectLst/>
                          <a:latin typeface="+mn-lt"/>
                          <a:ea typeface="+mn-ea"/>
                          <a:cs typeface="+mn-cs"/>
                        </a:rPr>
                        <a:t>52</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u="none" strike="noStrike" kern="1200" dirty="0">
                          <a:solidFill>
                            <a:schemeClr val="dk1"/>
                          </a:solidFill>
                          <a:effectLst/>
                          <a:latin typeface="+mn-lt"/>
                          <a:ea typeface="+mn-ea"/>
                          <a:cs typeface="+mn-cs"/>
                        </a:rPr>
                        <a:t>91</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u="none" strike="noStrike" kern="1200" dirty="0">
                          <a:solidFill>
                            <a:schemeClr val="dk1"/>
                          </a:solidFill>
                          <a:effectLst/>
                          <a:latin typeface="+mn-lt"/>
                          <a:ea typeface="+mn-ea"/>
                          <a:cs typeface="+mn-cs"/>
                        </a:rPr>
                        <a:t>17</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u="none" strike="noStrike" kern="1200" dirty="0">
                          <a:solidFill>
                            <a:schemeClr val="dk1"/>
                          </a:solidFill>
                          <a:effectLst/>
                          <a:latin typeface="+mn-lt"/>
                          <a:ea typeface="+mn-ea"/>
                          <a:cs typeface="+mn-cs"/>
                        </a:rPr>
                        <a:t>24</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u="none" strike="noStrike" kern="1200" dirty="0">
                          <a:solidFill>
                            <a:schemeClr val="dk1"/>
                          </a:solidFill>
                          <a:effectLst/>
                          <a:latin typeface="+mn-lt"/>
                          <a:ea typeface="+mn-ea"/>
                          <a:cs typeface="+mn-cs"/>
                        </a:rPr>
                        <a:t>34</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u="none" strike="noStrike" kern="1200" dirty="0">
                          <a:solidFill>
                            <a:schemeClr val="dk1"/>
                          </a:solidFill>
                          <a:effectLst/>
                          <a:latin typeface="+mn-lt"/>
                          <a:ea typeface="+mn-ea"/>
                          <a:cs typeface="+mn-cs"/>
                        </a:rPr>
                        <a:t>72</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u="none" strike="noStrike" kern="1200" dirty="0">
                          <a:solidFill>
                            <a:schemeClr val="dk1"/>
                          </a:solidFill>
                          <a:effectLst/>
                          <a:latin typeface="+mn-lt"/>
                          <a:ea typeface="+mn-ea"/>
                          <a:cs typeface="+mn-cs"/>
                        </a:rPr>
                        <a:t>47</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u="none" strike="noStrike" kern="1200" dirty="0">
                          <a:solidFill>
                            <a:schemeClr val="dk1"/>
                          </a:solidFill>
                          <a:effectLst/>
                          <a:latin typeface="+mn-lt"/>
                          <a:ea typeface="+mn-ea"/>
                          <a:cs typeface="+mn-cs"/>
                        </a:rPr>
                        <a:t>811</a:t>
                      </a:r>
                      <a:r>
                        <a:rPr lang="en-US" sz="1800" b="0" i="0" kern="1200" dirty="0">
                          <a:solidFill>
                            <a:schemeClr val="dk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Can you think of your 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omic Sans MS"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sng" dirty="0">
                          <a:latin typeface="Comic Sans MS" pitchFamily="66" charset="0"/>
                        </a:rPr>
                        <a:t>Partitioning</a:t>
                      </a:r>
                    </a:p>
                    <a:p>
                      <a:pPr rtl="0" fontAlgn="base"/>
                      <a:r>
                        <a:rPr lang="en-GB" sz="1400" b="0" i="0" u="none" strike="noStrike" kern="1200" dirty="0">
                          <a:solidFill>
                            <a:schemeClr val="dk1"/>
                          </a:solidFill>
                          <a:effectLst/>
                          <a:latin typeface="Comic Sans MS" pitchFamily="66" charset="0"/>
                          <a:ea typeface="+mn-ea"/>
                          <a:cs typeface="+mn-cs"/>
                        </a:rPr>
                        <a:t>Today you are going to </a:t>
                      </a:r>
                      <a:r>
                        <a:rPr lang="en-GB" sz="1400" b="0" i="0" u="none" strike="noStrike" kern="1200" dirty="0" smtClean="0">
                          <a:solidFill>
                            <a:schemeClr val="dk1"/>
                          </a:solidFill>
                          <a:effectLst/>
                          <a:latin typeface="Comic Sans MS" pitchFamily="66" charset="0"/>
                          <a:ea typeface="+mn-ea"/>
                          <a:cs typeface="+mn-cs"/>
                        </a:rPr>
                        <a:t>add a       2 </a:t>
                      </a:r>
                      <a:r>
                        <a:rPr lang="en-GB" sz="1400" b="0" i="0" u="none" strike="noStrike" kern="1200" dirty="0">
                          <a:solidFill>
                            <a:schemeClr val="dk1"/>
                          </a:solidFill>
                          <a:effectLst/>
                          <a:latin typeface="Comic Sans MS" pitchFamily="66" charset="0"/>
                          <a:ea typeface="+mn-ea"/>
                          <a:cs typeface="+mn-cs"/>
                        </a:rPr>
                        <a:t>digit number to a 2 digit number using partitioning</a:t>
                      </a:r>
                    </a:p>
                    <a:p>
                      <a:pPr rtl="0" fontAlgn="base"/>
                      <a:r>
                        <a:rPr lang="en-GB" sz="1400" b="0" i="0" u="none" strike="noStrike" kern="1200" dirty="0">
                          <a:solidFill>
                            <a:schemeClr val="dk1"/>
                          </a:solidFill>
                          <a:effectLst/>
                          <a:latin typeface="Comic Sans MS" pitchFamily="66" charset="0"/>
                          <a:ea typeface="+mn-ea"/>
                          <a:cs typeface="+mn-cs"/>
                        </a:rPr>
                        <a:t>Example:</a:t>
                      </a:r>
                      <a:r>
                        <a:rPr lang="en-US" sz="1400" b="0" i="0" kern="1200" dirty="0">
                          <a:solidFill>
                            <a:schemeClr val="dk1"/>
                          </a:solidFill>
                          <a:effectLst/>
                          <a:latin typeface="Comic Sans MS" pitchFamily="66" charset="0"/>
                          <a:ea typeface="+mn-ea"/>
                          <a:cs typeface="+mn-cs"/>
                        </a:rPr>
                        <a:t>​</a:t>
                      </a:r>
                    </a:p>
                    <a:p>
                      <a:pPr rtl="0" fontAlgn="base"/>
                      <a:r>
                        <a:rPr lang="en-GB" sz="1800" b="1" i="0" u="none" strike="noStrike" kern="1200" dirty="0">
                          <a:solidFill>
                            <a:schemeClr val="dk1"/>
                          </a:solidFill>
                          <a:effectLst/>
                          <a:latin typeface="+mn-lt"/>
                          <a:ea typeface="+mn-ea"/>
                          <a:cs typeface="+mn-cs"/>
                        </a:rPr>
                        <a:t>     21+11=</a:t>
                      </a:r>
                      <a:r>
                        <a:rPr lang="en-US" sz="1800" b="0" i="0" kern="1200" dirty="0" smtClean="0">
                          <a:solidFill>
                            <a:schemeClr val="dk1"/>
                          </a:solidFill>
                          <a:effectLst/>
                          <a:latin typeface="+mn-lt"/>
                          <a:ea typeface="+mn-ea"/>
                          <a:cs typeface="+mn-cs"/>
                        </a:rPr>
                        <a:t>​32</a:t>
                      </a:r>
                    </a:p>
                    <a:p>
                      <a:pPr marL="0" marR="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dirty="0" smtClean="0">
                          <a:solidFill>
                            <a:srgbClr val="FF0000"/>
                          </a:solidFill>
                          <a:effectLst/>
                          <a:latin typeface="+mn-lt"/>
                          <a:ea typeface="+mn-ea"/>
                          <a:cs typeface="+mn-cs"/>
                        </a:rPr>
                        <a:t>partition you number into tens</a:t>
                      </a:r>
                      <a:r>
                        <a:rPr lang="en-GB" sz="1200" b="0" i="0" u="none" strike="noStrike" kern="1200" baseline="0" dirty="0" smtClean="0">
                          <a:solidFill>
                            <a:srgbClr val="FF0000"/>
                          </a:solidFill>
                          <a:effectLst/>
                          <a:latin typeface="+mn-lt"/>
                          <a:ea typeface="+mn-ea"/>
                          <a:cs typeface="+mn-cs"/>
                        </a:rPr>
                        <a:t> and ones</a:t>
                      </a:r>
                    </a:p>
                    <a:p>
                      <a:pPr marL="0" marR="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baseline="0" dirty="0" smtClean="0">
                          <a:solidFill>
                            <a:srgbClr val="FF0000"/>
                          </a:solidFill>
                          <a:effectLst/>
                          <a:latin typeface="+mn-lt"/>
                          <a:ea typeface="+mn-ea"/>
                          <a:cs typeface="+mn-cs"/>
                        </a:rPr>
                        <a:t>Add the tens together</a:t>
                      </a:r>
                      <a:endParaRPr lang="en-US" sz="1200" b="0" i="0" kern="1200" dirty="0" smtClean="0">
                        <a:solidFill>
                          <a:srgbClr val="FF0000"/>
                        </a:solidFill>
                        <a:effectLst/>
                        <a:latin typeface="+mn-lt"/>
                        <a:ea typeface="+mn-ea"/>
                        <a:cs typeface="+mn-cs"/>
                      </a:endParaRPr>
                    </a:p>
                    <a:p>
                      <a:pPr rtl="0" fontAlgn="base"/>
                      <a:r>
                        <a:rPr lang="en-GB" sz="1800" b="1" i="0" u="none" strike="noStrike" kern="1200" dirty="0" smtClean="0">
                          <a:solidFill>
                            <a:srgbClr val="FF0000"/>
                          </a:solidFill>
                          <a:effectLst/>
                          <a:latin typeface="+mn-lt"/>
                          <a:ea typeface="+mn-ea"/>
                          <a:cs typeface="+mn-cs"/>
                        </a:rPr>
                        <a:t>20+10=30</a:t>
                      </a:r>
                      <a:r>
                        <a:rPr lang="en-US" sz="1800" b="0" i="0" kern="1200" dirty="0" smtClean="0">
                          <a:solidFill>
                            <a:srgbClr val="FF0000"/>
                          </a:solidFill>
                          <a:effectLst/>
                          <a:latin typeface="+mn-lt"/>
                          <a:ea typeface="+mn-ea"/>
                          <a:cs typeface="+mn-cs"/>
                        </a:rPr>
                        <a:t>​</a:t>
                      </a:r>
                    </a:p>
                    <a:p>
                      <a:pPr rtl="0" fontAlgn="base"/>
                      <a:r>
                        <a:rPr lang="en-US" sz="1200" b="0" i="0" kern="1200" dirty="0" smtClean="0">
                          <a:solidFill>
                            <a:srgbClr val="00B0F0"/>
                          </a:solidFill>
                          <a:effectLst/>
                          <a:latin typeface="+mn-lt"/>
                          <a:ea typeface="+mn-ea"/>
                          <a:cs typeface="+mn-cs"/>
                        </a:rPr>
                        <a:t>Add the</a:t>
                      </a:r>
                      <a:r>
                        <a:rPr lang="en-US" sz="1200" b="0" i="0" kern="1200" baseline="0" dirty="0" smtClean="0">
                          <a:solidFill>
                            <a:srgbClr val="00B0F0"/>
                          </a:solidFill>
                          <a:effectLst/>
                          <a:latin typeface="+mn-lt"/>
                          <a:ea typeface="+mn-ea"/>
                          <a:cs typeface="+mn-cs"/>
                        </a:rPr>
                        <a:t> ones together</a:t>
                      </a:r>
                      <a:endParaRPr lang="en-US" sz="1200" b="0" i="0" kern="1200" dirty="0">
                        <a:solidFill>
                          <a:srgbClr val="00B0F0"/>
                        </a:solidFill>
                        <a:effectLst/>
                        <a:latin typeface="+mn-lt"/>
                        <a:ea typeface="+mn-ea"/>
                        <a:cs typeface="+mn-cs"/>
                      </a:endParaRPr>
                    </a:p>
                    <a:p>
                      <a:pPr rtl="0" fontAlgn="base"/>
                      <a:r>
                        <a:rPr lang="en-GB" sz="1800" b="1" i="0" u="none" strike="noStrike" kern="1200" dirty="0">
                          <a:solidFill>
                            <a:srgbClr val="00B0F0"/>
                          </a:solidFill>
                          <a:effectLst/>
                          <a:latin typeface="+mn-lt"/>
                          <a:ea typeface="+mn-ea"/>
                          <a:cs typeface="+mn-cs"/>
                        </a:rPr>
                        <a:t>     1+1=2</a:t>
                      </a:r>
                      <a:r>
                        <a:rPr lang="en-US" sz="1800" b="0" i="0" kern="1200" dirty="0" smtClean="0">
                          <a:solidFill>
                            <a:srgbClr val="00B0F0"/>
                          </a:solidFill>
                          <a:effectLst/>
                          <a:latin typeface="+mn-lt"/>
                          <a:ea typeface="+mn-ea"/>
                          <a:cs typeface="+mn-cs"/>
                        </a:rPr>
                        <a:t>​</a:t>
                      </a:r>
                    </a:p>
                    <a:p>
                      <a:pPr rtl="0" fontAlgn="base"/>
                      <a:r>
                        <a:rPr lang="en-US" sz="1200" b="0" i="0" kern="1200" dirty="0" smtClean="0">
                          <a:solidFill>
                            <a:schemeClr val="dk1"/>
                          </a:solidFill>
                          <a:effectLst/>
                          <a:latin typeface="+mn-lt"/>
                          <a:ea typeface="+mn-ea"/>
                          <a:cs typeface="+mn-cs"/>
                        </a:rPr>
                        <a:t>Add the answers</a:t>
                      </a:r>
                      <a:r>
                        <a:rPr lang="en-US" sz="1200" b="0" i="0" kern="1200" baseline="0" dirty="0" smtClean="0">
                          <a:solidFill>
                            <a:schemeClr val="dk1"/>
                          </a:solidFill>
                          <a:effectLst/>
                          <a:latin typeface="+mn-lt"/>
                          <a:ea typeface="+mn-ea"/>
                          <a:cs typeface="+mn-cs"/>
                        </a:rPr>
                        <a:t> together</a:t>
                      </a:r>
                      <a:endParaRPr lang="en-US" sz="1200" b="0" i="0" kern="1200" dirty="0">
                        <a:solidFill>
                          <a:schemeClr val="dk1"/>
                        </a:solidFill>
                        <a:effectLst/>
                        <a:latin typeface="+mn-lt"/>
                        <a:ea typeface="+mn-ea"/>
                        <a:cs typeface="+mn-cs"/>
                      </a:endParaRPr>
                    </a:p>
                    <a:p>
                      <a:pPr rtl="0" fontAlgn="base"/>
                      <a:r>
                        <a:rPr lang="en-GB" sz="1800" b="1" i="0" u="none" strike="noStrike" kern="1200" dirty="0">
                          <a:solidFill>
                            <a:schemeClr val="dk1"/>
                          </a:solidFill>
                          <a:effectLst/>
                          <a:latin typeface="+mn-lt"/>
                          <a:ea typeface="+mn-ea"/>
                          <a:cs typeface="+mn-cs"/>
                        </a:rPr>
                        <a:t>     30+2= 32</a:t>
                      </a:r>
                      <a:endParaRPr lang="en-US" sz="1800" b="0" i="0" kern="1200" dirty="0">
                        <a:solidFill>
                          <a:schemeClr val="dk1"/>
                        </a:solidFill>
                        <a:effectLst/>
                        <a:latin typeface="+mn-lt"/>
                        <a:ea typeface="+mn-ea"/>
                        <a:cs typeface="+mn-cs"/>
                      </a:endParaRPr>
                    </a:p>
                    <a:p>
                      <a:pPr marL="0" indent="0" rtl="0" fontAlgn="base">
                        <a:buNone/>
                      </a:pPr>
                      <a:endParaRPr lang="en-GB" sz="1800" b="0" i="0" u="none" strike="noStrike" kern="1200" dirty="0" smtClean="0">
                        <a:solidFill>
                          <a:schemeClr val="dk1"/>
                        </a:solidFill>
                        <a:effectLst/>
                        <a:latin typeface="+mn-lt"/>
                        <a:ea typeface="+mn-ea"/>
                        <a:cs typeface="+mn-cs"/>
                      </a:endParaRPr>
                    </a:p>
                    <a:p>
                      <a:pPr marL="0" indent="0" rtl="0" fontAlgn="base">
                        <a:buNone/>
                      </a:pPr>
                      <a:r>
                        <a:rPr lang="en-GB" sz="1800" b="0" i="0" u="none" strike="noStrike" kern="1200" dirty="0" smtClean="0">
                          <a:solidFill>
                            <a:schemeClr val="dk1"/>
                          </a:solidFill>
                          <a:effectLst/>
                          <a:latin typeface="+mn-lt"/>
                          <a:ea typeface="+mn-ea"/>
                          <a:cs typeface="+mn-cs"/>
                        </a:rPr>
                        <a:t>1</a:t>
                      </a:r>
                      <a:r>
                        <a:rPr lang="en-GB" sz="1800" b="0" i="0" u="none" strike="noStrike" kern="1200" dirty="0">
                          <a:solidFill>
                            <a:schemeClr val="dk1"/>
                          </a:solidFill>
                          <a:effectLst/>
                          <a:latin typeface="+mn-lt"/>
                          <a:ea typeface="+mn-ea"/>
                          <a:cs typeface="+mn-cs"/>
                        </a:rPr>
                        <a:t>. 31+11=</a:t>
                      </a:r>
                      <a:r>
                        <a:rPr lang="en-US" sz="1800" b="0" i="0" kern="1200" dirty="0">
                          <a:solidFill>
                            <a:schemeClr val="dk1"/>
                          </a:solidFill>
                          <a:effectLst/>
                          <a:latin typeface="+mn-lt"/>
                          <a:ea typeface="+mn-ea"/>
                          <a:cs typeface="+mn-cs"/>
                        </a:rPr>
                        <a:t>​</a:t>
                      </a:r>
                    </a:p>
                    <a:p>
                      <a:pPr rtl="0" fontAlgn="base"/>
                      <a:r>
                        <a:rPr lang="en-US" sz="1800" b="0" i="0" u="none" strike="noStrike" kern="1200" dirty="0">
                          <a:solidFill>
                            <a:schemeClr val="dk1"/>
                          </a:solidFill>
                          <a:effectLst/>
                          <a:latin typeface="+mn-lt"/>
                          <a:ea typeface="+mn-ea"/>
                          <a:cs typeface="+mn-cs"/>
                        </a:rPr>
                        <a:t>2. </a:t>
                      </a:r>
                      <a:r>
                        <a:rPr lang="en-GB" sz="1800" b="0" i="0" u="none" strike="noStrike" kern="1200" dirty="0">
                          <a:solidFill>
                            <a:schemeClr val="dk1"/>
                          </a:solidFill>
                          <a:effectLst/>
                          <a:latin typeface="+mn-lt"/>
                          <a:ea typeface="+mn-ea"/>
                          <a:cs typeface="+mn-cs"/>
                        </a:rPr>
                        <a:t>43+25=</a:t>
                      </a:r>
                      <a:r>
                        <a:rPr lang="en-US" sz="1800" b="0" i="0" kern="1200" dirty="0">
                          <a:solidFill>
                            <a:schemeClr val="dk1"/>
                          </a:solidFill>
                          <a:effectLst/>
                          <a:latin typeface="+mn-lt"/>
                          <a:ea typeface="+mn-ea"/>
                          <a:cs typeface="+mn-cs"/>
                        </a:rPr>
                        <a:t>​</a:t>
                      </a:r>
                    </a:p>
                    <a:p>
                      <a:pPr rtl="0" fontAlgn="base"/>
                      <a:r>
                        <a:rPr lang="en-GB" sz="1800" b="0" i="0" u="none" strike="noStrike" kern="1200" dirty="0">
                          <a:solidFill>
                            <a:schemeClr val="dk1"/>
                          </a:solidFill>
                          <a:effectLst/>
                          <a:latin typeface="+mn-lt"/>
                          <a:ea typeface="+mn-ea"/>
                          <a:cs typeface="+mn-cs"/>
                        </a:rPr>
                        <a:t>3. 23+22=</a:t>
                      </a:r>
                      <a:r>
                        <a:rPr lang="en-US" sz="1800" b="0" i="0" kern="1200" dirty="0">
                          <a:solidFill>
                            <a:schemeClr val="dk1"/>
                          </a:solidFill>
                          <a:effectLst/>
                          <a:latin typeface="+mn-lt"/>
                          <a:ea typeface="+mn-ea"/>
                          <a:cs typeface="+mn-cs"/>
                        </a:rPr>
                        <a:t>​</a:t>
                      </a:r>
                    </a:p>
                    <a:p>
                      <a:pPr rtl="0" fontAlgn="base"/>
                      <a:r>
                        <a:rPr lang="en-GB" sz="1800" b="0" i="0" u="none" strike="noStrike" kern="1200" dirty="0">
                          <a:solidFill>
                            <a:schemeClr val="dk1"/>
                          </a:solidFill>
                          <a:effectLst/>
                          <a:latin typeface="+mn-lt"/>
                          <a:ea typeface="+mn-ea"/>
                          <a:cs typeface="+mn-cs"/>
                        </a:rPr>
                        <a:t>4. 55+33=</a:t>
                      </a:r>
                      <a:r>
                        <a:rPr lang="en-US" sz="1800" b="0" i="0" kern="1200" dirty="0">
                          <a:solidFill>
                            <a:schemeClr val="dk1"/>
                          </a:solidFill>
                          <a:effectLst/>
                          <a:latin typeface="+mn-lt"/>
                          <a:ea typeface="+mn-ea"/>
                          <a:cs typeface="+mn-cs"/>
                        </a:rPr>
                        <a:t>​</a:t>
                      </a:r>
                    </a:p>
                    <a:p>
                      <a:pPr rtl="0" fontAlgn="base"/>
                      <a:r>
                        <a:rPr lang="en-GB" sz="1800" b="0" i="0" u="none" strike="noStrike" kern="1200" dirty="0">
                          <a:solidFill>
                            <a:schemeClr val="dk1"/>
                          </a:solidFill>
                          <a:effectLst/>
                          <a:latin typeface="+mn-lt"/>
                          <a:ea typeface="+mn-ea"/>
                          <a:cs typeface="+mn-cs"/>
                        </a:rPr>
                        <a:t>5. 22+17=</a:t>
                      </a:r>
                      <a:r>
                        <a:rPr lang="en-US" sz="1800" b="0" i="0" kern="1200" dirty="0">
                          <a:solidFill>
                            <a:schemeClr val="dk1"/>
                          </a:solidFill>
                          <a:effectLst/>
                          <a:latin typeface="+mn-lt"/>
                          <a:ea typeface="+mn-ea"/>
                          <a:cs typeface="+mn-cs"/>
                        </a:rPr>
                        <a:t>​</a:t>
                      </a:r>
                    </a:p>
                    <a:p>
                      <a:pPr rtl="0" fontAlgn="base"/>
                      <a:r>
                        <a:rPr lang="en-GB" sz="1800" b="0" i="0" u="none" strike="noStrike" kern="1200" dirty="0">
                          <a:solidFill>
                            <a:schemeClr val="dk1"/>
                          </a:solidFill>
                          <a:effectLst/>
                          <a:latin typeface="+mn-lt"/>
                          <a:ea typeface="+mn-ea"/>
                          <a:cs typeface="+mn-cs"/>
                        </a:rPr>
                        <a:t>6. 61+13=</a:t>
                      </a:r>
                      <a:r>
                        <a:rPr lang="en-US" sz="1800" b="0" i="0" kern="1200" dirty="0">
                          <a:solidFill>
                            <a:schemeClr val="dk1"/>
                          </a:solidFill>
                          <a:effectLst/>
                          <a:latin typeface="+mn-lt"/>
                          <a:ea typeface="+mn-ea"/>
                          <a:cs typeface="+mn-cs"/>
                        </a:rPr>
                        <a:t>​</a:t>
                      </a:r>
                    </a:p>
                    <a:p>
                      <a:pPr rtl="0" fontAlgn="base"/>
                      <a:r>
                        <a:rPr lang="en-GB" sz="1800" b="0" i="0" u="none" strike="noStrike" kern="1200" dirty="0">
                          <a:solidFill>
                            <a:schemeClr val="dk1"/>
                          </a:solidFill>
                          <a:effectLst/>
                          <a:latin typeface="+mn-lt"/>
                          <a:ea typeface="+mn-ea"/>
                          <a:cs typeface="+mn-cs"/>
                        </a:rPr>
                        <a:t>7. 34+24</a:t>
                      </a:r>
                      <a:r>
                        <a:rPr lang="en-GB" sz="1800" b="0" i="0" u="none" strike="noStrike"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omic Sans MS"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u="sng" dirty="0">
                          <a:latin typeface="Comic Sans MS" pitchFamily="66" charset="0"/>
                        </a:rPr>
                        <a:t>Weighing</a:t>
                      </a:r>
                    </a:p>
                    <a:p>
                      <a:pPr algn="l"/>
                      <a:r>
                        <a:rPr lang="en-GB" sz="1400" b="0" u="none" baseline="0" dirty="0">
                          <a:solidFill>
                            <a:schemeClr val="tx1"/>
                          </a:solidFill>
                          <a:latin typeface="Comic Sans MS" pitchFamily="66" charset="0"/>
                        </a:rPr>
                        <a:t>Bake a cake, prepare lunch, or any meal you can.</a:t>
                      </a:r>
                    </a:p>
                    <a:p>
                      <a:pPr algn="l"/>
                      <a:endParaRPr lang="en-GB" sz="1400" b="0" u="none" baseline="0" dirty="0">
                        <a:solidFill>
                          <a:schemeClr val="tx1"/>
                        </a:solidFill>
                        <a:latin typeface="Comic Sans MS" pitchFamily="66" charset="0"/>
                      </a:endParaRPr>
                    </a:p>
                    <a:p>
                      <a:pPr algn="l"/>
                      <a:r>
                        <a:rPr lang="en-GB" sz="1400" b="0" u="none" baseline="0" dirty="0">
                          <a:solidFill>
                            <a:schemeClr val="tx1"/>
                          </a:solidFill>
                          <a:latin typeface="Comic Sans MS" pitchFamily="66" charset="0"/>
                        </a:rPr>
                        <a:t>Measure what you use and write a </a:t>
                      </a:r>
                      <a:r>
                        <a:rPr lang="en-GB" sz="1400" b="0" u="none" baseline="0" dirty="0" smtClean="0">
                          <a:solidFill>
                            <a:schemeClr val="tx1"/>
                          </a:solidFill>
                          <a:latin typeface="Comic Sans MS" pitchFamily="66" charset="0"/>
                        </a:rPr>
                        <a:t>list </a:t>
                      </a:r>
                      <a:r>
                        <a:rPr lang="en-GB" sz="1400" b="0" u="none" baseline="0" dirty="0">
                          <a:solidFill>
                            <a:schemeClr val="tx1"/>
                          </a:solidFill>
                          <a:latin typeface="Comic Sans MS" pitchFamily="66" charset="0"/>
                        </a:rPr>
                        <a:t>in order of heaviest to lightest </a:t>
                      </a:r>
                      <a:r>
                        <a:rPr lang="en-GB" sz="1400" b="0" u="none" baseline="0" dirty="0" smtClean="0">
                          <a:solidFill>
                            <a:schemeClr val="tx1"/>
                          </a:solidFill>
                          <a:latin typeface="Comic Sans MS" pitchFamily="66" charset="0"/>
                        </a:rPr>
                        <a:t>ingredient</a:t>
                      </a:r>
                    </a:p>
                    <a:p>
                      <a:pPr algn="l"/>
                      <a:endParaRPr lang="en-GB" sz="1400" b="0" u="none" baseline="0" dirty="0" smtClean="0">
                        <a:solidFill>
                          <a:schemeClr val="tx1"/>
                        </a:solidFill>
                        <a:latin typeface="Comic Sans MS" pitchFamily="66" charset="0"/>
                      </a:endParaRPr>
                    </a:p>
                    <a:p>
                      <a:pPr algn="l"/>
                      <a:endParaRPr lang="en-GB" sz="1400" b="0" u="none" baseline="0" dirty="0" smtClean="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pic>
        <p:nvPicPr>
          <p:cNvPr id="5" name="Picture 22">
            <a:extLst>
              <a:ext uri="{FF2B5EF4-FFF2-40B4-BE49-F238E27FC236}">
                <a16:creationId xmlns:a16="http://schemas.microsoft.com/office/drawing/2014/main" xmlns="" id="{04729EB9-4F09-4B27-BF7C-718CF65CF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491880" y="1132243"/>
            <a:ext cx="152655" cy="15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2">
            <a:extLst>
              <a:ext uri="{FF2B5EF4-FFF2-40B4-BE49-F238E27FC236}">
                <a16:creationId xmlns:a16="http://schemas.microsoft.com/office/drawing/2014/main" xmlns="" id="{7151C121-EB0F-4463-A520-D5A60A6AA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98725" y="2096852"/>
            <a:ext cx="207383"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2">
            <a:extLst>
              <a:ext uri="{FF2B5EF4-FFF2-40B4-BE49-F238E27FC236}">
                <a16:creationId xmlns:a16="http://schemas.microsoft.com/office/drawing/2014/main" xmlns="" id="{7151C121-EB0F-4463-A520-D5A60A6AA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06225" y="2420888"/>
            <a:ext cx="207383"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860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6320062"/>
              </p:ext>
            </p:extLst>
          </p:nvPr>
        </p:nvGraphicFramePr>
        <p:xfrm>
          <a:off x="107504" y="102195"/>
          <a:ext cx="9036495" cy="6653609"/>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2304256">
                  <a:extLst>
                    <a:ext uri="{9D8B030D-6E8A-4147-A177-3AD203B41FA5}">
                      <a16:colId xmlns:a16="http://schemas.microsoft.com/office/drawing/2014/main" xmlns="" val="20003"/>
                    </a:ext>
                  </a:extLst>
                </a:gridCol>
                <a:gridCol w="1475655">
                  <a:extLst>
                    <a:ext uri="{9D8B030D-6E8A-4147-A177-3AD203B41FA5}">
                      <a16:colId xmlns:a16="http://schemas.microsoft.com/office/drawing/2014/main" xmlns="" val="20004"/>
                    </a:ext>
                  </a:extLst>
                </a:gridCol>
              </a:tblGrid>
              <a:tr h="302469">
                <a:tc>
                  <a:txBody>
                    <a:bodyPr/>
                    <a:lstStyle/>
                    <a:p>
                      <a:r>
                        <a:rPr lang="en-GB" sz="1400" dirty="0">
                          <a:solidFill>
                            <a:schemeClr val="tx1"/>
                          </a:solidFill>
                          <a:latin typeface="Comic Sans MS" pitchFamily="66" charset="0"/>
                        </a:rPr>
                        <a:t>Monday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Tuesday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latin typeface="Comic Sans MS" pitchFamily="66" charset="0"/>
                        </a:rPr>
                        <a:t>Wednesday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Thursday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348809">
                <a:tc>
                  <a:txBody>
                    <a:bodyPr/>
                    <a:lstStyle/>
                    <a:p>
                      <a:r>
                        <a:rPr lang="en-GB" sz="1800" b="0" i="0" kern="1200" dirty="0">
                          <a:solidFill>
                            <a:schemeClr val="dk1"/>
                          </a:solidFill>
                          <a:effectLst/>
                          <a:latin typeface="+mn-lt"/>
                          <a:ea typeface="+mn-ea"/>
                          <a:cs typeface="+mn-cs"/>
                        </a:rPr>
                        <a:t> </a:t>
                      </a:r>
                      <a:r>
                        <a:rPr lang="en-GB" sz="1800" b="1" i="0" kern="1200" dirty="0">
                          <a:solidFill>
                            <a:schemeClr val="dk1"/>
                          </a:solidFill>
                          <a:effectLst/>
                          <a:latin typeface="+mn-lt"/>
                          <a:ea typeface="+mn-ea"/>
                          <a:cs typeface="+mn-cs"/>
                        </a:rPr>
                        <a:t> </a:t>
                      </a:r>
                      <a:r>
                        <a:rPr lang="en-GB" sz="1400" b="1" i="0" u="sng" kern="1200" dirty="0" smtClean="0">
                          <a:solidFill>
                            <a:schemeClr val="dk1"/>
                          </a:solidFill>
                          <a:effectLst/>
                          <a:latin typeface="Comic Sans MS" pitchFamily="66" charset="0"/>
                          <a:ea typeface="+mn-ea"/>
                          <a:cs typeface="+mn-cs"/>
                        </a:rPr>
                        <a:t>RE</a:t>
                      </a:r>
                    </a:p>
                    <a:p>
                      <a:r>
                        <a:rPr lang="en-GB" sz="1200" b="0" i="0" u="none" kern="1200" dirty="0" smtClean="0">
                          <a:solidFill>
                            <a:schemeClr val="dk1"/>
                          </a:solidFill>
                          <a:effectLst/>
                          <a:latin typeface="Comic Sans MS" pitchFamily="66" charset="0"/>
                          <a:ea typeface="+mn-ea"/>
                          <a:cs typeface="+mn-cs"/>
                        </a:rPr>
                        <a:t>Yesterday the Christian church celebrated Pentecost. The start of the church. Watch the</a:t>
                      </a:r>
                      <a:r>
                        <a:rPr lang="en-GB" sz="1200" b="0" i="0" u="none" kern="1200" baseline="0" dirty="0" smtClean="0">
                          <a:solidFill>
                            <a:schemeClr val="dk1"/>
                          </a:solidFill>
                          <a:effectLst/>
                          <a:latin typeface="Comic Sans MS" pitchFamily="66" charset="0"/>
                          <a:ea typeface="+mn-ea"/>
                          <a:cs typeface="+mn-cs"/>
                        </a:rPr>
                        <a:t> bible story below </a:t>
                      </a:r>
                      <a:endParaRPr lang="en-GB" sz="1200" b="0" i="0" u="none" kern="1200" dirty="0" smtClean="0">
                        <a:solidFill>
                          <a:schemeClr val="dk1"/>
                        </a:solidFill>
                        <a:effectLst/>
                        <a:latin typeface="Comic Sans MS" pitchFamily="66" charset="0"/>
                        <a:ea typeface="+mn-ea"/>
                        <a:cs typeface="+mn-cs"/>
                      </a:endParaRPr>
                    </a:p>
                    <a:p>
                      <a:r>
                        <a:rPr lang="en-GB" sz="1200" dirty="0" smtClean="0">
                          <a:hlinkClick r:id="rId3"/>
                        </a:rPr>
                        <a:t>https://www.youtube.com/watch?v=KwJJJoSGw84</a:t>
                      </a:r>
                      <a:endParaRPr lang="en-GB" sz="1200" dirty="0" smtClean="0"/>
                    </a:p>
                    <a:p>
                      <a:r>
                        <a:rPr lang="en-GB" sz="1200" u="none" dirty="0" smtClean="0">
                          <a:solidFill>
                            <a:schemeClr val="tx1"/>
                          </a:solidFill>
                          <a:latin typeface="Comic Sans MS" pitchFamily="66" charset="0"/>
                        </a:rPr>
                        <a:t>Make your own flame spiral.</a:t>
                      </a:r>
                      <a:r>
                        <a:rPr lang="en-GB" sz="1200" u="none" baseline="0" dirty="0" smtClean="0">
                          <a:solidFill>
                            <a:schemeClr val="tx1"/>
                          </a:solidFill>
                          <a:latin typeface="Comic Sans MS" pitchFamily="66" charset="0"/>
                        </a:rPr>
                        <a:t> </a:t>
                      </a:r>
                    </a:p>
                    <a:p>
                      <a:pPr marL="171450" indent="-171450">
                        <a:buFont typeface="Arial" pitchFamily="34" charset="0"/>
                        <a:buChar char="•"/>
                      </a:pPr>
                      <a:r>
                        <a:rPr lang="en-GB" sz="1200" u="none" baseline="0" dirty="0" smtClean="0">
                          <a:solidFill>
                            <a:schemeClr val="tx1"/>
                          </a:solidFill>
                          <a:latin typeface="Comic Sans MS" pitchFamily="66" charset="0"/>
                        </a:rPr>
                        <a:t>Colour a piece of paper in </a:t>
                      </a:r>
                      <a:r>
                        <a:rPr lang="en-GB" sz="1200" b="1" u="none" baseline="0" dirty="0" smtClean="0">
                          <a:solidFill>
                            <a:schemeClr val="tx1"/>
                          </a:solidFill>
                          <a:latin typeface="Comic Sans MS" pitchFamily="66" charset="0"/>
                        </a:rPr>
                        <a:t>flame</a:t>
                      </a:r>
                      <a:r>
                        <a:rPr lang="en-GB" sz="1200" u="none" baseline="0" dirty="0" smtClean="0">
                          <a:solidFill>
                            <a:schemeClr val="tx1"/>
                          </a:solidFill>
                          <a:latin typeface="Comic Sans MS" pitchFamily="66" charset="0"/>
                        </a:rPr>
                        <a:t> colours</a:t>
                      </a:r>
                    </a:p>
                    <a:p>
                      <a:pPr marL="171450" indent="-171450">
                        <a:buFont typeface="Arial" pitchFamily="34" charset="0"/>
                        <a:buChar char="•"/>
                      </a:pPr>
                      <a:r>
                        <a:rPr lang="en-GB" sz="1200" u="none" baseline="0" dirty="0" smtClean="0">
                          <a:solidFill>
                            <a:schemeClr val="tx1"/>
                          </a:solidFill>
                          <a:latin typeface="Comic Sans MS" pitchFamily="66" charset="0"/>
                        </a:rPr>
                        <a:t>draw a spiral. </a:t>
                      </a:r>
                    </a:p>
                    <a:p>
                      <a:pPr marL="171450" indent="-171450">
                        <a:buFont typeface="Arial" pitchFamily="34" charset="0"/>
                        <a:buChar char="•"/>
                      </a:pPr>
                      <a:r>
                        <a:rPr lang="en-GB" sz="1200" u="none" baseline="0" dirty="0" smtClean="0">
                          <a:solidFill>
                            <a:schemeClr val="tx1"/>
                          </a:solidFill>
                          <a:latin typeface="Comic Sans MS" pitchFamily="66" charset="0"/>
                        </a:rPr>
                        <a:t>Cut it out. </a:t>
                      </a:r>
                    </a:p>
                    <a:p>
                      <a:pPr marL="171450" indent="-171450">
                        <a:buFont typeface="Arial" pitchFamily="34" charset="0"/>
                        <a:buChar char="•"/>
                      </a:pPr>
                      <a:r>
                        <a:rPr lang="en-GB" sz="1200" u="none" baseline="0" dirty="0" smtClean="0">
                          <a:solidFill>
                            <a:schemeClr val="tx1"/>
                          </a:solidFill>
                          <a:latin typeface="Comic Sans MS" pitchFamily="66" charset="0"/>
                        </a:rPr>
                        <a:t>think about the ending of the story, how do you make good choices, write over the spiral </a:t>
                      </a:r>
                      <a:r>
                        <a:rPr lang="en-GB" sz="1200" u="none" baseline="0" smtClean="0">
                          <a:solidFill>
                            <a:schemeClr val="tx1"/>
                          </a:solidFill>
                          <a:latin typeface="Comic Sans MS" pitchFamily="66" charset="0"/>
                        </a:rPr>
                        <a:t>the </a:t>
                      </a:r>
                      <a:r>
                        <a:rPr lang="en-GB" sz="1200" u="none" baseline="0" dirty="0" err="1" smtClean="0">
                          <a:solidFill>
                            <a:schemeClr val="tx1"/>
                          </a:solidFill>
                          <a:latin typeface="Comic Sans MS" pitchFamily="66" charset="0"/>
                        </a:rPr>
                        <a:t>C</a:t>
                      </a:r>
                      <a:r>
                        <a:rPr lang="en-GB" sz="1200" u="none" baseline="0" smtClean="0">
                          <a:solidFill>
                            <a:schemeClr val="tx1"/>
                          </a:solidFill>
                          <a:latin typeface="Comic Sans MS" pitchFamily="66" charset="0"/>
                        </a:rPr>
                        <a:t>hristian </a:t>
                      </a:r>
                      <a:r>
                        <a:rPr lang="en-GB" sz="1200" u="none" baseline="0" dirty="0" smtClean="0">
                          <a:solidFill>
                            <a:schemeClr val="tx1"/>
                          </a:solidFill>
                          <a:latin typeface="Comic Sans MS" pitchFamily="66" charset="0"/>
                        </a:rPr>
                        <a:t>values you show, acting like Jesus (love, kindness)</a:t>
                      </a:r>
                    </a:p>
                    <a:p>
                      <a:pPr marL="171450" indent="-171450">
                        <a:buFont typeface="Arial" pitchFamily="34" charset="0"/>
                        <a:buChar char="•"/>
                      </a:pPr>
                      <a:endParaRPr lang="en-GB" sz="1200" u="none" baseline="0" dirty="0" smtClean="0">
                        <a:solidFill>
                          <a:schemeClr val="tx1"/>
                        </a:solidFill>
                        <a:latin typeface="Comic Sans MS" pitchFamily="66" charset="0"/>
                      </a:endParaRPr>
                    </a:p>
                    <a:p>
                      <a:pPr marL="171450" indent="-171450">
                        <a:buFont typeface="Arial" pitchFamily="34" charset="0"/>
                        <a:buChar char="•"/>
                      </a:pPr>
                      <a:endParaRPr lang="en-GB" sz="1200" u="none" baseline="0" dirty="0" smtClean="0">
                        <a:solidFill>
                          <a:schemeClr val="tx1"/>
                        </a:solidFill>
                        <a:latin typeface="Comic Sans MS" pitchFamily="66" charset="0"/>
                      </a:endParaRPr>
                    </a:p>
                    <a:p>
                      <a:pPr marL="171450" indent="-171450">
                        <a:buFont typeface="Arial" pitchFamily="34" charset="0"/>
                        <a:buChar char="•"/>
                      </a:pPr>
                      <a:endParaRPr lang="en-GB" sz="1200" u="none" baseline="0" dirty="0" smtClean="0">
                        <a:solidFill>
                          <a:schemeClr val="tx1"/>
                        </a:solidFill>
                        <a:latin typeface="Comic Sans MS" pitchFamily="66" charset="0"/>
                      </a:endParaRPr>
                    </a:p>
                    <a:p>
                      <a:pPr marL="171450" indent="-171450">
                        <a:buFont typeface="Arial" pitchFamily="34" charset="0"/>
                        <a:buChar char="•"/>
                      </a:pPr>
                      <a:r>
                        <a:rPr lang="en-GB" sz="1200" u="none" baseline="0" dirty="0" smtClean="0">
                          <a:solidFill>
                            <a:schemeClr val="tx1"/>
                          </a:solidFill>
                          <a:latin typeface="Comic Sans MS" pitchFamily="66" charset="0"/>
                        </a:rPr>
                        <a:t>Then take it outside and let it be blown by the </a:t>
                      </a:r>
                      <a:r>
                        <a:rPr lang="en-GB" sz="1200" b="1" u="none" baseline="0" dirty="0" smtClean="0">
                          <a:solidFill>
                            <a:schemeClr val="tx1"/>
                          </a:solidFill>
                          <a:latin typeface="Comic Sans MS" pitchFamily="66" charset="0"/>
                        </a:rPr>
                        <a:t>wind</a:t>
                      </a:r>
                      <a:r>
                        <a:rPr lang="en-GB" sz="1200" u="none" baseline="0" dirty="0" smtClean="0">
                          <a:solidFill>
                            <a:schemeClr val="tx1"/>
                          </a:solidFill>
                          <a:latin typeface="Comic Sans MS" pitchFamily="66" charset="0"/>
                        </a:rPr>
                        <a:t>.</a:t>
                      </a:r>
                      <a:endParaRPr lang="en-GB" sz="120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b="0" i="0" u="sng" dirty="0" smtClean="0">
                          <a:solidFill>
                            <a:schemeClr val="tx1"/>
                          </a:solidFill>
                          <a:latin typeface="Calibri Light" panose="020F0302020204030204" pitchFamily="34" charset="0"/>
                          <a:cs typeface="Calibri Light" panose="020F0302020204030204" pitchFamily="34" charset="0"/>
                        </a:rPr>
                        <a:t>Art</a:t>
                      </a:r>
                    </a:p>
                    <a:p>
                      <a:r>
                        <a:rPr lang="en-GB" sz="1800" b="0" i="0" u="none" dirty="0" smtClean="0">
                          <a:solidFill>
                            <a:schemeClr val="tx1"/>
                          </a:solidFill>
                          <a:latin typeface="Comic Sans MS" pitchFamily="66" charset="0"/>
                        </a:rPr>
                        <a:t>Design a front cover for </a:t>
                      </a:r>
                      <a:r>
                        <a:rPr lang="en-GB" sz="1800" b="0" i="0" u="none" dirty="0" err="1" smtClean="0">
                          <a:solidFill>
                            <a:schemeClr val="tx1"/>
                          </a:solidFill>
                          <a:latin typeface="Comic Sans MS" pitchFamily="66" charset="0"/>
                        </a:rPr>
                        <a:t>Handa’s</a:t>
                      </a:r>
                      <a:r>
                        <a:rPr lang="en-GB" sz="1800" b="0" i="0" u="none" dirty="0" smtClean="0">
                          <a:solidFill>
                            <a:schemeClr val="tx1"/>
                          </a:solidFill>
                          <a:latin typeface="Comic Sans MS" pitchFamily="66" charset="0"/>
                        </a:rPr>
                        <a:t> Surprise</a:t>
                      </a:r>
                      <a:endParaRPr lang="en-GB" sz="1200" b="0" i="0" u="none" dirty="0" smtClean="0">
                        <a:solidFill>
                          <a:schemeClr val="tx1"/>
                        </a:solidFill>
                        <a:latin typeface="Comic Sans MS" pitchFamily="66" charset="0"/>
                      </a:endParaRPr>
                    </a:p>
                    <a:p>
                      <a:endParaRPr lang="en-GB" sz="1200" b="0" i="0" u="none" dirty="0" smtClean="0">
                        <a:solidFill>
                          <a:schemeClr val="tx1"/>
                        </a:solidFill>
                        <a:latin typeface="Comic Sans MS" pitchFamily="66" charset="0"/>
                      </a:endParaRPr>
                    </a:p>
                    <a:p>
                      <a:r>
                        <a:rPr lang="en-GB" sz="1200" b="0" i="0" u="none" dirty="0" smtClean="0">
                          <a:solidFill>
                            <a:schemeClr val="tx1"/>
                          </a:solidFill>
                          <a:latin typeface="Comic Sans MS" pitchFamily="66" charset="0"/>
                        </a:rPr>
                        <a:t>This is what it looks like now. Can you make it look different. Think about the colours you will need and the place you will write:</a:t>
                      </a:r>
                    </a:p>
                    <a:p>
                      <a:r>
                        <a:rPr lang="en-GB" sz="1200" b="0" i="0" u="none" dirty="0" smtClean="0">
                          <a:solidFill>
                            <a:schemeClr val="tx1"/>
                          </a:solidFill>
                          <a:latin typeface="Comic Sans MS" pitchFamily="66" charset="0"/>
                        </a:rPr>
                        <a:t> </a:t>
                      </a:r>
                    </a:p>
                    <a:p>
                      <a:r>
                        <a:rPr lang="en-GB" sz="1200" b="0" i="0" u="none" dirty="0" smtClean="0">
                          <a:solidFill>
                            <a:schemeClr val="tx1"/>
                          </a:solidFill>
                          <a:latin typeface="Comic Sans MS" pitchFamily="66" charset="0"/>
                        </a:rPr>
                        <a:t>Title: </a:t>
                      </a:r>
                      <a:r>
                        <a:rPr lang="en-GB" sz="1200" b="0" i="0" u="none" dirty="0" err="1" smtClean="0">
                          <a:solidFill>
                            <a:schemeClr val="tx1"/>
                          </a:solidFill>
                          <a:latin typeface="Comic Sans MS" pitchFamily="66" charset="0"/>
                        </a:rPr>
                        <a:t>Handa’s</a:t>
                      </a:r>
                      <a:r>
                        <a:rPr lang="en-GB" sz="1200" b="0" i="0" u="none" dirty="0" smtClean="0">
                          <a:solidFill>
                            <a:schemeClr val="tx1"/>
                          </a:solidFill>
                          <a:latin typeface="Comic Sans MS" pitchFamily="66" charset="0"/>
                        </a:rPr>
                        <a:t> Surprise</a:t>
                      </a:r>
                    </a:p>
                    <a:p>
                      <a:endParaRPr lang="en-GB" sz="1200" b="0" i="0" u="none" dirty="0" smtClean="0">
                        <a:solidFill>
                          <a:schemeClr val="tx1"/>
                        </a:solidFill>
                        <a:latin typeface="Comic Sans MS" pitchFamily="66" charset="0"/>
                      </a:endParaRPr>
                    </a:p>
                    <a:p>
                      <a:r>
                        <a:rPr lang="en-GB" sz="1200" b="0" i="0" u="none" dirty="0" smtClean="0">
                          <a:solidFill>
                            <a:schemeClr val="tx1"/>
                          </a:solidFill>
                          <a:latin typeface="Comic Sans MS" pitchFamily="66" charset="0"/>
                        </a:rPr>
                        <a:t>Author and illustrator: Eileen</a:t>
                      </a:r>
                      <a:r>
                        <a:rPr lang="en-GB" sz="1200" b="0" i="0" u="none" baseline="0" dirty="0" smtClean="0">
                          <a:solidFill>
                            <a:schemeClr val="tx1"/>
                          </a:solidFill>
                          <a:latin typeface="Comic Sans MS" pitchFamily="66" charset="0"/>
                        </a:rPr>
                        <a:t> Brown</a:t>
                      </a:r>
                      <a:endParaRPr lang="en-GB" sz="1200" b="0" i="0" u="none" dirty="0" smtClean="0">
                        <a:solidFill>
                          <a:schemeClr val="tx1"/>
                        </a:solidFill>
                        <a:latin typeface="Comic Sans MS" pitchFamily="66" charset="0"/>
                      </a:endParaRPr>
                    </a:p>
                    <a:p>
                      <a:endParaRPr lang="en-GB" sz="1200" b="0" i="0" u="none" dirty="0" smtClean="0">
                        <a:solidFill>
                          <a:schemeClr val="tx1"/>
                        </a:solidFill>
                        <a:latin typeface="Comic Sans MS" pitchFamily="66" charset="0"/>
                      </a:endParaRPr>
                    </a:p>
                    <a:p>
                      <a:endParaRPr lang="en-GB" sz="1200" b="0" i="0" u="none" dirty="0" smtClean="0">
                        <a:solidFill>
                          <a:schemeClr val="tx1"/>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omic Sans MS"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i="0" u="sng" kern="1200" dirty="0" smtClean="0">
                          <a:solidFill>
                            <a:schemeClr val="dk1"/>
                          </a:solidFill>
                          <a:effectLst/>
                          <a:latin typeface="Comic Sans MS" pitchFamily="66" charset="0"/>
                          <a:ea typeface="+mn-ea"/>
                          <a:cs typeface="+mn-cs"/>
                        </a:rPr>
                        <a:t>P.E</a:t>
                      </a:r>
                    </a:p>
                    <a:p>
                      <a:r>
                        <a:rPr lang="en-GB" sz="1400" b="0" i="0" u="none" kern="1200" dirty="0" smtClean="0">
                          <a:solidFill>
                            <a:schemeClr val="dk1"/>
                          </a:solidFill>
                          <a:effectLst/>
                          <a:latin typeface="Comic Sans MS" pitchFamily="66" charset="0"/>
                          <a:ea typeface="+mn-ea"/>
                          <a:cs typeface="+mn-cs"/>
                        </a:rPr>
                        <a:t>How many can you do in a minute?</a:t>
                      </a:r>
                    </a:p>
                    <a:p>
                      <a:pPr marL="285750" indent="-285750">
                        <a:buFont typeface="Arial" panose="020B0604020202020204" pitchFamily="34" charset="0"/>
                        <a:buChar char="•"/>
                      </a:pPr>
                      <a:r>
                        <a:rPr lang="en-GB" sz="1400" b="0" i="0" u="none" kern="1200" dirty="0" smtClean="0">
                          <a:solidFill>
                            <a:schemeClr val="dk1"/>
                          </a:solidFill>
                          <a:effectLst/>
                          <a:latin typeface="Comic Sans MS" pitchFamily="66" charset="0"/>
                          <a:ea typeface="+mn-ea"/>
                          <a:cs typeface="+mn-cs"/>
                        </a:rPr>
                        <a:t>bunny hops</a:t>
                      </a:r>
                    </a:p>
                    <a:p>
                      <a:pPr marL="285750" indent="-285750">
                        <a:buFont typeface="Arial" panose="020B0604020202020204" pitchFamily="34" charset="0"/>
                        <a:buChar char="•"/>
                      </a:pPr>
                      <a:r>
                        <a:rPr lang="en-GB" sz="1400" b="0" i="0" u="none" kern="1200" dirty="0" smtClean="0">
                          <a:solidFill>
                            <a:schemeClr val="dk1"/>
                          </a:solidFill>
                          <a:effectLst/>
                          <a:latin typeface="Comic Sans MS" pitchFamily="66" charset="0"/>
                          <a:ea typeface="+mn-ea"/>
                          <a:cs typeface="+mn-cs"/>
                        </a:rPr>
                        <a:t>Star jumps</a:t>
                      </a:r>
                    </a:p>
                    <a:p>
                      <a:pPr marL="285750" indent="-285750">
                        <a:buFont typeface="Arial" panose="020B0604020202020204" pitchFamily="34" charset="0"/>
                        <a:buChar char="•"/>
                      </a:pPr>
                      <a:r>
                        <a:rPr lang="en-GB" sz="1400" b="0" i="0" u="none" kern="1200" dirty="0" smtClean="0">
                          <a:solidFill>
                            <a:schemeClr val="dk1"/>
                          </a:solidFill>
                          <a:effectLst/>
                          <a:latin typeface="Comic Sans MS" pitchFamily="66" charset="0"/>
                          <a:ea typeface="+mn-ea"/>
                          <a:cs typeface="+mn-cs"/>
                        </a:rPr>
                        <a:t>Push ups</a:t>
                      </a:r>
                    </a:p>
                    <a:p>
                      <a:pPr marL="285750" indent="-285750">
                        <a:buFont typeface="Arial" panose="020B0604020202020204" pitchFamily="34" charset="0"/>
                        <a:buChar char="•"/>
                      </a:pPr>
                      <a:r>
                        <a:rPr lang="en-GB" sz="1400" b="0" i="0" u="none" kern="1200" dirty="0" smtClean="0">
                          <a:solidFill>
                            <a:schemeClr val="dk1"/>
                          </a:solidFill>
                          <a:effectLst/>
                          <a:latin typeface="Comic Sans MS" pitchFamily="66" charset="0"/>
                          <a:ea typeface="+mn-ea"/>
                          <a:cs typeface="+mn-cs"/>
                        </a:rPr>
                        <a:t>Sit ups </a:t>
                      </a:r>
                    </a:p>
                    <a:p>
                      <a:pPr marL="285750" indent="-285750">
                        <a:buFont typeface="Arial" panose="020B0604020202020204" pitchFamily="34" charset="0"/>
                        <a:buChar char="•"/>
                      </a:pPr>
                      <a:r>
                        <a:rPr lang="en-GB" sz="1400" b="0" i="0" u="none" kern="1200" dirty="0" smtClean="0">
                          <a:solidFill>
                            <a:schemeClr val="dk1"/>
                          </a:solidFill>
                          <a:effectLst/>
                          <a:latin typeface="Comic Sans MS" pitchFamily="66" charset="0"/>
                          <a:ea typeface="+mn-ea"/>
                          <a:cs typeface="+mn-cs"/>
                        </a:rPr>
                        <a:t>Ball catches</a:t>
                      </a:r>
                    </a:p>
                    <a:p>
                      <a:pPr marL="285750" indent="-285750">
                        <a:buFont typeface="Arial" panose="020B0604020202020204" pitchFamily="34" charset="0"/>
                        <a:buChar char="•"/>
                      </a:pPr>
                      <a:r>
                        <a:rPr lang="en-GB" sz="1400" b="0" i="0" u="none" kern="1200" dirty="0" smtClean="0">
                          <a:solidFill>
                            <a:schemeClr val="dk1"/>
                          </a:solidFill>
                          <a:effectLst/>
                          <a:latin typeface="Comic Sans MS" pitchFamily="66" charset="0"/>
                          <a:ea typeface="+mn-ea"/>
                          <a:cs typeface="+mn-cs"/>
                        </a:rPr>
                        <a:t>Skips</a:t>
                      </a:r>
                    </a:p>
                    <a:p>
                      <a:pPr marL="285750" indent="-285750">
                        <a:buFont typeface="Arial" panose="020B0604020202020204" pitchFamily="34" charset="0"/>
                        <a:buChar char="•"/>
                      </a:pPr>
                      <a:endParaRPr lang="en-GB" sz="1400" b="0" i="0" u="none" kern="1200" dirty="0" smtClean="0">
                        <a:solidFill>
                          <a:schemeClr val="dk1"/>
                        </a:solidFill>
                        <a:effectLst/>
                        <a:latin typeface="Comic Sans MS" pitchFamily="66" charset="0"/>
                        <a:ea typeface="+mn-ea"/>
                        <a:cs typeface="+mn-cs"/>
                      </a:endParaRPr>
                    </a:p>
                    <a:p>
                      <a:pPr marL="0" indent="0">
                        <a:buFont typeface="Arial" panose="020B0604020202020204" pitchFamily="34" charset="0"/>
                        <a:buNone/>
                      </a:pPr>
                      <a:r>
                        <a:rPr lang="en-GB" sz="1400" b="0" i="0" u="none" kern="1200" dirty="0" smtClean="0">
                          <a:solidFill>
                            <a:schemeClr val="dk1"/>
                          </a:solidFill>
                          <a:effectLst/>
                          <a:latin typeface="Comic Sans MS" pitchFamily="66" charset="0"/>
                          <a:ea typeface="+mn-ea"/>
                          <a:cs typeface="+mn-cs"/>
                        </a:rPr>
                        <a:t>Can you think of other ways to move in a minute?</a:t>
                      </a:r>
                    </a:p>
                    <a:p>
                      <a:pPr marL="0" indent="0">
                        <a:buFont typeface="Arial" panose="020B0604020202020204" pitchFamily="34" charset="0"/>
                        <a:buNone/>
                      </a:pPr>
                      <a:endParaRPr lang="en-GB" sz="1400" b="0" i="0" u="none" kern="1200" dirty="0" smtClean="0">
                        <a:solidFill>
                          <a:schemeClr val="dk1"/>
                        </a:solidFill>
                        <a:effectLst/>
                        <a:latin typeface="Comic Sans MS" pitchFamily="66" charset="0"/>
                        <a:ea typeface="+mn-ea"/>
                        <a:cs typeface="+mn-cs"/>
                      </a:endParaRPr>
                    </a:p>
                    <a:p>
                      <a:pPr marL="0" indent="0">
                        <a:buFont typeface="Arial" panose="020B0604020202020204" pitchFamily="34" charset="0"/>
                        <a:buNone/>
                      </a:pPr>
                      <a:r>
                        <a:rPr lang="en-GB" sz="1400" b="0" i="0" u="none" kern="1200" dirty="0" smtClean="0">
                          <a:solidFill>
                            <a:schemeClr val="dk1"/>
                          </a:solidFill>
                          <a:effectLst/>
                          <a:latin typeface="Comic Sans MS" pitchFamily="66" charset="0"/>
                          <a:ea typeface="+mn-ea"/>
                          <a:cs typeface="+mn-cs"/>
                        </a:rPr>
                        <a:t>What happens</a:t>
                      </a:r>
                      <a:r>
                        <a:rPr lang="en-GB" sz="1400" b="0" i="0" u="none" kern="1200" baseline="0" dirty="0" smtClean="0">
                          <a:solidFill>
                            <a:schemeClr val="dk1"/>
                          </a:solidFill>
                          <a:effectLst/>
                          <a:latin typeface="Comic Sans MS" pitchFamily="66" charset="0"/>
                          <a:ea typeface="+mn-ea"/>
                          <a:cs typeface="+mn-cs"/>
                        </a:rPr>
                        <a:t> if you try one of the activities for 2 minutes, does the amount you complete double? Can you explain your findings?</a:t>
                      </a:r>
                      <a:endParaRPr lang="en-GB" sz="1400" b="0" i="0" u="none" kern="1200" dirty="0" smtClean="0">
                        <a:solidFill>
                          <a:schemeClr val="dk1"/>
                        </a:solidFill>
                        <a:effectLst/>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Comic Sans MS"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smtClean="0">
                          <a:ln>
                            <a:noFill/>
                          </a:ln>
                          <a:solidFill>
                            <a:schemeClr val="tx1"/>
                          </a:solidFill>
                          <a:effectLst/>
                          <a:uLnTx/>
                          <a:uFillTx/>
                          <a:latin typeface="Comic Sans MS" pitchFamily="66" charset="0"/>
                          <a:ea typeface="+mn-ea"/>
                          <a:cs typeface="+mn-cs"/>
                        </a:rPr>
                        <a:t>Geography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rPr>
                        <a:t>Can you match the animals to their habitats?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Comic Sans MS" pitchFamily="66" charset="0"/>
                          <a:ea typeface="+mn-ea"/>
                          <a:cs typeface="+mn-cs"/>
                        </a:rPr>
                        <a:t>Can you list all other animals that would live in these 5 habitats too?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n-GB" sz="1400" b="1" i="0" u="sng" strike="noStrike" kern="1200" cap="none" spc="0" normalizeH="0" baseline="0" noProof="0" dirty="0" smtClean="0">
                          <a:ln>
                            <a:noFill/>
                          </a:ln>
                          <a:solidFill>
                            <a:schemeClr val="tx1"/>
                          </a:solidFill>
                          <a:effectLst/>
                          <a:uLnTx/>
                          <a:uFillTx/>
                          <a:latin typeface="Comic Sans MS" pitchFamily="66" charset="0"/>
                          <a:ea typeface="+mn-ea"/>
                          <a:cs typeface="+mn-cs"/>
                        </a:rPr>
                        <a:t>DT</a:t>
                      </a:r>
                    </a:p>
                    <a:p>
                      <a:pPr algn="l"/>
                      <a:r>
                        <a:rPr kumimoji="0" lang="en-GB" sz="1400" b="0" i="0" u="none" strike="noStrike" kern="1200" cap="none" spc="0" normalizeH="0" baseline="0" noProof="0" dirty="0" smtClean="0">
                          <a:ln>
                            <a:noFill/>
                          </a:ln>
                          <a:solidFill>
                            <a:schemeClr val="tx1"/>
                          </a:solidFill>
                          <a:effectLst/>
                          <a:uLnTx/>
                          <a:uFillTx/>
                          <a:latin typeface="Comic Sans MS" pitchFamily="66" charset="0"/>
                          <a:ea typeface="+mn-ea"/>
                          <a:cs typeface="+mn-cs"/>
                        </a:rPr>
                        <a:t>Following on from yesterdays habitat lesson, now choose one habitat.</a:t>
                      </a:r>
                    </a:p>
                    <a:p>
                      <a:pPr algn="l"/>
                      <a:r>
                        <a:rPr kumimoji="0" lang="en-GB" sz="1400" b="0" i="0" u="none" strike="noStrike" kern="1200" cap="none" spc="0" normalizeH="0" baseline="0" noProof="0" dirty="0" smtClean="0">
                          <a:ln>
                            <a:noFill/>
                          </a:ln>
                          <a:solidFill>
                            <a:schemeClr val="tx1"/>
                          </a:solidFill>
                          <a:effectLst/>
                          <a:uLnTx/>
                          <a:uFillTx/>
                          <a:latin typeface="Comic Sans MS" pitchFamily="66" charset="0"/>
                          <a:ea typeface="+mn-ea"/>
                          <a:cs typeface="+mn-cs"/>
                        </a:rPr>
                        <a:t> Recreate it anyway you can. Could be a picture, painting, in a shoe box making it 3D or even with real natural materials. Be as creative as you can. </a:t>
                      </a:r>
                    </a:p>
                    <a:p>
                      <a:pPr algn="l"/>
                      <a:r>
                        <a:rPr kumimoji="0" lang="en-GB" sz="1400" b="0" i="1" u="none" strike="noStrike" kern="1200" cap="none" spc="0" normalizeH="0" baseline="0" noProof="0" dirty="0" smtClean="0">
                          <a:ln>
                            <a:noFill/>
                          </a:ln>
                          <a:solidFill>
                            <a:schemeClr val="tx1"/>
                          </a:solidFill>
                          <a:effectLst/>
                          <a:uLnTx/>
                          <a:uFillTx/>
                          <a:latin typeface="Comic Sans MS" pitchFamily="66" charset="0"/>
                          <a:ea typeface="+mn-ea"/>
                          <a:cs typeface="+mn-cs"/>
                        </a:rPr>
                        <a:t>Can’t wait to see how imaginative you 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pic>
        <p:nvPicPr>
          <p:cNvPr id="8" name="Picture 7">
            <a:extLst>
              <a:ext uri="{FF2B5EF4-FFF2-40B4-BE49-F238E27FC236}">
                <a16:creationId xmlns:a16="http://schemas.microsoft.com/office/drawing/2014/main" xmlns="" id="{87ADEEF2-B913-4E8E-BB99-FEA7E804BB69}"/>
              </a:ext>
            </a:extLst>
          </p:cNvPr>
          <p:cNvPicPr>
            <a:picLocks noChangeAspect="1"/>
          </p:cNvPicPr>
          <p:nvPr/>
        </p:nvPicPr>
        <p:blipFill rotWithShape="1">
          <a:blip r:embed="rId4"/>
          <a:srcRect l="17713" t="23965" r="47637" b="31792"/>
          <a:stretch/>
        </p:blipFill>
        <p:spPr>
          <a:xfrm>
            <a:off x="1907705" y="4221088"/>
            <a:ext cx="1825922" cy="1819625"/>
          </a:xfrm>
          <a:prstGeom prst="rect">
            <a:avLst/>
          </a:prstGeom>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90" y="5335921"/>
            <a:ext cx="714029" cy="47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4579" y="5341595"/>
            <a:ext cx="627936" cy="47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5317744"/>
            <a:ext cx="469003" cy="49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58009" b="2648"/>
          <a:stretch/>
        </p:blipFill>
        <p:spPr bwMode="auto">
          <a:xfrm>
            <a:off x="5364088" y="980197"/>
            <a:ext cx="1141896" cy="514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7202" r="4898" b="1741"/>
          <a:stretch/>
        </p:blipFill>
        <p:spPr bwMode="auto">
          <a:xfrm>
            <a:off x="6565704" y="908720"/>
            <a:ext cx="1030632" cy="518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2360" y="5374581"/>
            <a:ext cx="1208072" cy="67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07070" y="6143102"/>
            <a:ext cx="1313362" cy="59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241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2955</TotalTime>
  <Words>846</Words>
  <Application>Microsoft Office PowerPoint</Application>
  <PresentationFormat>On-screen Show (4:3)</PresentationFormat>
  <Paragraphs>194</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Tew</dc:creator>
  <cp:lastModifiedBy>Lucy Hoadley</cp:lastModifiedBy>
  <cp:revision>123</cp:revision>
  <cp:lastPrinted>2020-04-24T09:49:25Z</cp:lastPrinted>
  <dcterms:created xsi:type="dcterms:W3CDTF">2020-04-16T19:20:48Z</dcterms:created>
  <dcterms:modified xsi:type="dcterms:W3CDTF">2020-05-31T19:46:25Z</dcterms:modified>
</cp:coreProperties>
</file>